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66" r:id="rId14"/>
  </p:sldIdLst>
  <p:sldSz cx="9144000" cy="6858000" type="screen4x3"/>
  <p:notesSz cx="6718300" cy="98679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93" autoAdjust="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91456B-02DA-4C92-885E-7481E40CBA74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4B5A9D-6105-4E68-8527-2AE53D0F44F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1120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E9BB6-07C4-4F9C-814F-AFD5320C7B06}" type="datetimeFigureOut">
              <a:rPr lang="pl-PL" smtClean="0"/>
              <a:pPr/>
              <a:t>16.09.2018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7685-ED73-4DB3-9AA0-18DF0181C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1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BFDD-B581-42DF-AC49-0FF4279E7DC3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E3BA-2B64-49A2-BC65-2ECB35BCC27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8703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13D9-22F0-4D8F-B285-B4231D2249AF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D67E-163A-489C-BF7C-900ED79FF11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62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66CD-5B04-4C81-B4C3-69468BFC3F23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7978-B699-422F-819C-C4881E7F41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3528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E1DF-8114-4037-8FE1-351A8A49F7D4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1772-F561-4FFB-A8D4-E5AE2DED84A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0982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663F-2DAE-4FFF-AF72-CB319EAB4DF3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861B-8DA3-44AE-B6F5-77336639264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654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0E59-0395-4C8A-8200-3F1B2956BC92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4A3-392A-42E0-AE3F-F5153A2511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4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0B78-C16F-4336-8BC0-47B5F9D3B085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50EB-F5C2-4F0B-AA6A-8A676DCFBE4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94457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39F3-711B-44C1-8D5A-0B2284A7298D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C6EF-90C8-4AF9-9029-566E37520E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2900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3F76-D8FC-471D-8D42-8C7BC6229B54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2124-3703-4D64-A550-54432A2541F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333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E516-80B9-4F6B-B22D-064355D7D9C7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C5E1-973B-429E-BC69-484175AADC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433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1C2A-FE85-4741-B82E-04693304520B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0334-CE13-4406-A1F8-0D8A6CEFE99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289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96CC4-1C21-409D-99FD-776094E3C3D5}" type="datetimeFigureOut">
              <a:rPr lang="pl-PL"/>
              <a:pPr>
                <a:defRPr/>
              </a:pPr>
              <a:t>16.09.2018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E4D14F-4671-4C4B-9D9F-1D4B79C85F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266465"/>
            <a:ext cx="6084168" cy="2520280"/>
          </a:xfrm>
        </p:spPr>
        <p:txBody>
          <a:bodyPr/>
          <a:lstStyle/>
          <a:p>
            <a:r>
              <a:rPr lang="pl-PL" sz="4000" dirty="0">
                <a:solidFill>
                  <a:schemeClr val="bg1"/>
                </a:solidFill>
              </a:rPr>
              <a:t>Manipulacje wyborcze a proces de-demokratyzacji w wybranych krajach Europy Środkowej i </a:t>
            </a:r>
            <a:r>
              <a:rPr lang="pl-PL" sz="4000" dirty="0" smtClean="0">
                <a:solidFill>
                  <a:schemeClr val="bg1"/>
                </a:solidFill>
              </a:rPr>
              <a:t>Wschodniej</a:t>
            </a:r>
            <a:endParaRPr lang="pl-PL" sz="4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6084168" cy="1368152"/>
          </a:xfrm>
        </p:spPr>
        <p:txBody>
          <a:bodyPr/>
          <a:lstStyle/>
          <a:p>
            <a:r>
              <a:rPr lang="pl-PL" sz="2400" dirty="0" smtClean="0">
                <a:solidFill>
                  <a:schemeClr val="bg1"/>
                </a:solidFill>
              </a:rPr>
              <a:t>Wojciech Ufel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Lublin, 19.09.2018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59832" y="4146785"/>
            <a:ext cx="6084168" cy="7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dirty="0" smtClean="0">
                <a:solidFill>
                  <a:schemeClr val="bg1"/>
                </a:solidFill>
              </a:rPr>
              <a:t>Analiza </a:t>
            </a:r>
            <a:r>
              <a:rPr lang="pl-PL" sz="2400" dirty="0">
                <a:solidFill>
                  <a:schemeClr val="bg1"/>
                </a:solidFill>
              </a:rPr>
              <a:t>porównawcza na przykładzie Macedonii, Serbii oraz Węgier.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Wielu autorów wskazuje na efekt neoliberalnych reform w krajach o charakterze </a:t>
            </a:r>
            <a:r>
              <a:rPr lang="pl-PL" sz="2800" dirty="0" err="1" smtClean="0"/>
              <a:t>semi</a:t>
            </a:r>
            <a:r>
              <a:rPr lang="pl-PL" sz="2800" dirty="0" smtClean="0"/>
              <a:t>-peryferyjnym jako przyczynę kryzysu demokracji liberalnej.</a:t>
            </a:r>
          </a:p>
          <a:p>
            <a:pPr lvl="1"/>
            <a:r>
              <a:rPr lang="pl-PL" sz="2400" dirty="0" smtClean="0"/>
              <a:t>Słabość opozycji</a:t>
            </a:r>
          </a:p>
          <a:p>
            <a:pPr lvl="1"/>
            <a:r>
              <a:rPr lang="pl-PL" sz="2400" dirty="0" smtClean="0"/>
              <a:t>Rosnące niezadowolenie społeczne i napięcia między „przegranymi” transformacji a elitami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Wpływ instytucji zewnętrznych na ochronę demokracji jest znikomy</a:t>
            </a:r>
          </a:p>
          <a:p>
            <a:pPr lvl="1"/>
            <a:r>
              <a:rPr lang="pl-PL" sz="2400" dirty="0" smtClean="0"/>
              <a:t>De-demokratyzacja systemu politycznego jest akceptowana tak długo, jak rządy prowadzą „odpowiedzialną” politykę gospodarczą i fiskalną, zapewniając stabilność inwestycji i spłaty zobowiązań.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9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l-PL" sz="2800" dirty="0" smtClean="0"/>
              <a:t>Rosnąca polaryzacja społeczeństw; kampanie wyborcze rzadko oparte o kwestie merytoryczne; „populistyczna” (anty-</a:t>
            </a:r>
            <a:r>
              <a:rPr lang="pl-PL" sz="2800" dirty="0" err="1" smtClean="0"/>
              <a:t>establishmentowa</a:t>
            </a:r>
            <a:r>
              <a:rPr lang="pl-PL" sz="2800" dirty="0" smtClean="0"/>
              <a:t>) retoryka partii rządzących.</a:t>
            </a:r>
            <a:endParaRPr lang="pl-PL" sz="24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l-PL" sz="2800" dirty="0" smtClean="0"/>
              <a:t>Wzorzec wzmacniania władzy: </a:t>
            </a:r>
          </a:p>
          <a:p>
            <a:pPr lvl="1"/>
            <a:r>
              <a:rPr lang="pl-PL" sz="2400" dirty="0" smtClean="0"/>
              <a:t>stopniowe ograniczanie kontroli nad procesem politycznym i wyborczym przez organy sądowe, zmiany konstytucyjne i w prawie wyborczym; </a:t>
            </a:r>
          </a:p>
          <a:p>
            <a:pPr lvl="1"/>
            <a:r>
              <a:rPr lang="pl-PL" sz="2400" dirty="0" smtClean="0"/>
              <a:t>szybkie budowanie wpływów przez sieć </a:t>
            </a:r>
            <a:r>
              <a:rPr lang="pl-PL" sz="2400" dirty="0" err="1" smtClean="0"/>
              <a:t>klientelistyczną</a:t>
            </a:r>
            <a:r>
              <a:rPr lang="pl-PL" sz="2400" dirty="0" smtClean="0"/>
              <a:t> w mediach prywatnych (brak bezpośrednich nacisków na dziennikarzy), w spółkach skarbu państwa oraz przez zamówienia publiczne.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701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pl-PL" sz="2800" dirty="0" smtClean="0"/>
              <a:t>W systemach partyjnych Węgier i Serbii pojawia się partia o radykalnych poglądach (*por. MHP)</a:t>
            </a:r>
          </a:p>
          <a:p>
            <a:pPr lvl="1"/>
            <a:r>
              <a:rPr lang="pl-PL" sz="2400" dirty="0" smtClean="0"/>
              <a:t>Wentyl bezpieczeństwa czy zabezpieczenie w celu normalizacji ekstremizmu i przejęcia wyborców „umiarkowanych”?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pl-PL" sz="2800" dirty="0" smtClean="0"/>
              <a:t>Ograniczanie wpływu organizacji pozarządowych</a:t>
            </a:r>
          </a:p>
          <a:p>
            <a:pPr lvl="1"/>
            <a:r>
              <a:rPr lang="pl-PL" sz="2400" dirty="0" err="1" smtClean="0"/>
              <a:t>NGOsy</a:t>
            </a:r>
            <a:r>
              <a:rPr lang="pl-PL" sz="2400" dirty="0" smtClean="0"/>
              <a:t> jako „wróg zewnętrzny” i „establishment”, z którym należy prowadzić ciągłą walkę</a:t>
            </a:r>
          </a:p>
          <a:p>
            <a:pPr lvl="1"/>
            <a:r>
              <a:rPr lang="pl-PL" sz="2400" dirty="0" smtClean="0"/>
              <a:t>Ograniczenie finansowania ze środków państwowych i zewnętrznych</a:t>
            </a:r>
          </a:p>
          <a:p>
            <a:pPr lvl="1"/>
            <a:r>
              <a:rPr lang="pl-PL" sz="2400" dirty="0" smtClean="0"/>
              <a:t>Dyskurs sekurytyzacji jako środek do zwiększenia możliwości inwigilacyjnych i interwencyjnych organów siłowych (również wobec opozycji parlamentarnej)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272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3474" y="3068960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latin typeface="+mj-lt"/>
              </a:rPr>
              <a:t>Dziękuję za uwagę!</a:t>
            </a:r>
          </a:p>
          <a:p>
            <a:pPr algn="ctr"/>
            <a:r>
              <a:rPr lang="pl-PL" sz="3200" dirty="0" smtClean="0">
                <a:latin typeface="+mj-lt"/>
              </a:rPr>
              <a:t>wojciech.ufel@uwr.edu.pl</a:t>
            </a:r>
            <a:endParaRPr lang="pl-PL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44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Metoda doboru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Kraje wybrane do analizy porównawczej: Serbia, Macedonia, Węgry.</a:t>
            </a:r>
          </a:p>
          <a:p>
            <a:r>
              <a:rPr lang="pl-PL" dirty="0" smtClean="0"/>
              <a:t>Dobór na podstawie analizy bazy danych </a:t>
            </a:r>
            <a:r>
              <a:rPr lang="pl-PL" dirty="0" err="1" smtClean="0"/>
              <a:t>Electoral</a:t>
            </a:r>
            <a:r>
              <a:rPr lang="pl-PL" dirty="0" smtClean="0"/>
              <a:t> </a:t>
            </a:r>
            <a:r>
              <a:rPr lang="pl-PL" dirty="0" err="1" smtClean="0"/>
              <a:t>Integrity</a:t>
            </a:r>
            <a:r>
              <a:rPr lang="pl-PL" dirty="0" smtClean="0"/>
              <a:t> Project (5.5)</a:t>
            </a:r>
          </a:p>
          <a:p>
            <a:pPr lvl="1"/>
            <a:r>
              <a:rPr lang="pl-PL" dirty="0" smtClean="0"/>
              <a:t>Kluczowe kwestie – uczciwość prawa wyborczego, niezależność mediów, przejrzystość finansowa, administracja wyborcza.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442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Metoda doboru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968368"/>
              </p:ext>
            </p:extLst>
          </p:nvPr>
        </p:nvGraphicFramePr>
        <p:xfrm>
          <a:off x="2987824" y="908720"/>
          <a:ext cx="6009640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Country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lawsunfair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favoredincumbent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laws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fairofficials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legalelections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procedures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4,394444386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4,105555534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44,76311111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3,138383865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3,533333302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70,26767476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44,18875122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3,5625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4,0625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Macedonia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3,763888836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3,083333254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52,14714432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3,032679677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3,111111164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60,99264717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3,093915383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3,5750916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50,06365204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3,180555582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3,551282088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60,24305471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04594"/>
              </p:ext>
            </p:extLst>
          </p:nvPr>
        </p:nvGraphicFramePr>
        <p:xfrm>
          <a:off x="2987824" y="2924944"/>
          <a:ext cx="5129530" cy="1816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8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newspapers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fairaccess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faircoverage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socialmedia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1,555555542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4,488888899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1,572222193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1,799999992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3,916161617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2,066666603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4,400000095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1,600000024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2,466666698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3,571428537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Macedonia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1,833333373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4,027777672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2,138888896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1,861111045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3,767973781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1,896011432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4,432692289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2,098290642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1,902777791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3,544973612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768"/>
              </p:ext>
            </p:extLst>
          </p:nvPr>
        </p:nvGraphicFramePr>
        <p:xfrm>
          <a:off x="2987824" y="4747141"/>
          <a:ext cx="4464050" cy="209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subsidies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donations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accounts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resources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2,202525218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1,800356547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1,630249858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2,853801171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4,655555725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2,642857075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1,733333349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4,1875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Macedonia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2,705882311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2,297794104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2,166666746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3,444444418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4,354166746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2,638888915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2,25757575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1,814393957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3,027777751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4,233766238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1268760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Prawa wyborcze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55172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Finanse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35010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Media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8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1 - Węgry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Od 2010 pod rządami partii FIDESZ Victora Orbana, duże zwycięstwo po skandalach poprzedników (MSZP)</a:t>
            </a:r>
          </a:p>
          <a:p>
            <a:r>
              <a:rPr lang="pl-PL" dirty="0" smtClean="0"/>
              <a:t>Od początku przejęcia władzy wprowadzone zmiany w konstytucji i prawach wyborczych, a także w systemie sądownictwa, funkcjonowania organizacji III-go sektora.</a:t>
            </a:r>
          </a:p>
          <a:p>
            <a:r>
              <a:rPr lang="pl-PL" dirty="0" smtClean="0"/>
              <a:t>Rozrost wpływów i sieci </a:t>
            </a:r>
            <a:r>
              <a:rPr lang="pl-PL" dirty="0" err="1" smtClean="0"/>
              <a:t>klientelizmu</a:t>
            </a:r>
            <a:r>
              <a:rPr lang="pl-PL" dirty="0" smtClean="0"/>
              <a:t> – przetargi publiczne, zarzuty o korupcję, kontrola nad mediami.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2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1 - Węgry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870998"/>
              </p:ext>
            </p:extLst>
          </p:nvPr>
        </p:nvGraphicFramePr>
        <p:xfrm>
          <a:off x="1187450" y="1125538"/>
          <a:ext cx="781208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Dysproporcja</a:t>
                      </a:r>
                      <a:r>
                        <a:rPr lang="pl-PL" baseline="0" dirty="0" smtClean="0"/>
                        <a:t> w kształtach i rozmiarach okręgów wyborczych, </a:t>
                      </a:r>
                      <a:r>
                        <a:rPr lang="pl-PL" baseline="0" dirty="0" err="1" smtClean="0"/>
                        <a:t>gerrymandering</a:t>
                      </a:r>
                      <a:r>
                        <a:rPr lang="pl-PL" baseline="0" dirty="0" smtClean="0"/>
                        <a:t>, brak odpowiednich kompetencji dla organów kontrolujących wybory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Spadek</a:t>
                      </a:r>
                      <a:r>
                        <a:rPr lang="pl-PL" baseline="0" dirty="0" smtClean="0"/>
                        <a:t> pluralizmu mediów ze względu na strukturę własności (</a:t>
                      </a:r>
                      <a:r>
                        <a:rPr lang="pl-PL" baseline="0" dirty="0" err="1" smtClean="0"/>
                        <a:t>klientelizm</a:t>
                      </a:r>
                      <a:r>
                        <a:rPr lang="pl-PL" baseline="0" dirty="0" smtClean="0"/>
                        <a:t>) oraz wpływy z reklam finansowanych przez państwo, faworyzowanie rządzących w wyborach.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Finansowanie</a:t>
                      </a:r>
                      <a:r>
                        <a:rPr lang="pl-PL" baseline="0" dirty="0" smtClean="0"/>
                        <a:t> kampanii partyjnej przez organy rządowe, nieścisłości w finansowaniu kampanii wyborczej (liczne partie małe nieprowadzące działalności wyborczej użyte w celu zbilansowania kosztów i wydatków agencji finansujących wybory), brak audytu, wykorzystanie środków państwowych w celach kampanii wyborczej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Anty-</a:t>
                      </a:r>
                      <a:r>
                        <a:rPr lang="pl-PL" dirty="0" err="1" smtClean="0"/>
                        <a:t>establishmentowa</a:t>
                      </a:r>
                      <a:r>
                        <a:rPr lang="pl-PL" baseline="0" dirty="0" smtClean="0"/>
                        <a:t> retoryka polaryzująca społeczeństwo, atak na środowisko pozarządowe i ograniczanie możliwości jego funkcjonowania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2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2 - Serbia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Od 2014 seria przyśpieszonych wyborów, w których coraz większą rolę odgrywa SNS oraz </a:t>
            </a:r>
            <a:r>
              <a:rPr lang="pl-PL" dirty="0" err="1" smtClean="0"/>
              <a:t>Aleksandar</a:t>
            </a:r>
            <a:r>
              <a:rPr lang="pl-PL" dirty="0" smtClean="0"/>
              <a:t> </a:t>
            </a:r>
            <a:r>
              <a:rPr lang="pl-PL" dirty="0" err="1" smtClean="0"/>
              <a:t>Vucic</a:t>
            </a:r>
            <a:r>
              <a:rPr lang="pl-PL" dirty="0" smtClean="0"/>
              <a:t>.</a:t>
            </a:r>
          </a:p>
          <a:p>
            <a:r>
              <a:rPr lang="pl-PL" dirty="0" smtClean="0"/>
              <a:t>Sytuacja polityczna w Serbii determinowana przez:</a:t>
            </a:r>
          </a:p>
          <a:p>
            <a:pPr lvl="1"/>
            <a:r>
              <a:rPr lang="pl-PL" dirty="0" smtClean="0"/>
              <a:t>Tradycje systemu </a:t>
            </a:r>
            <a:r>
              <a:rPr lang="pl-PL" dirty="0" err="1" smtClean="0"/>
              <a:t>monopartyjnego</a:t>
            </a:r>
            <a:r>
              <a:rPr lang="pl-PL" dirty="0" smtClean="0"/>
              <a:t> w Jugosławii</a:t>
            </a:r>
          </a:p>
          <a:p>
            <a:pPr lvl="1"/>
            <a:r>
              <a:rPr lang="pl-PL" dirty="0" smtClean="0"/>
              <a:t>Erę post-socjalistycznych rządów </a:t>
            </a:r>
            <a:r>
              <a:rPr lang="pl-PL" dirty="0" err="1" smtClean="0"/>
              <a:t>Milosevica</a:t>
            </a:r>
            <a:endParaRPr lang="pl-PL" dirty="0" smtClean="0"/>
          </a:p>
          <a:p>
            <a:pPr lvl="1"/>
            <a:r>
              <a:rPr lang="pl-PL" dirty="0" smtClean="0"/>
              <a:t>Proces akcesyjny do UE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4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Przypadek 2 - Serbia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915503"/>
              </p:ext>
            </p:extLst>
          </p:nvPr>
        </p:nvGraphicFramePr>
        <p:xfrm>
          <a:off x="1187450" y="1125538"/>
          <a:ext cx="781208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Wysokie wymagania dot. rejestracji list kandydatów (wymagane 10,000 podpisów potwierdzonych przez sąd – potwierdzone przypadki fałszerstw); utrudnienia</a:t>
                      </a:r>
                      <a:r>
                        <a:rPr lang="pl-PL" baseline="0" dirty="0" smtClean="0"/>
                        <a:t> w rejestracji wyborców zza granicy; błędy na listach wyborców.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Prywatyzacja mediów doprowadziła do powstania sieci właścicieli powiązanych z rządem; mało</a:t>
                      </a:r>
                      <a:r>
                        <a:rPr lang="pl-PL" baseline="0" dirty="0" smtClean="0"/>
                        <a:t> intensywna kampania skupiająca się głównie na SNS/</a:t>
                      </a:r>
                      <a:r>
                        <a:rPr lang="pl-PL" baseline="0" dirty="0" err="1" smtClean="0"/>
                        <a:t>Vucicu</a:t>
                      </a:r>
                      <a:r>
                        <a:rPr lang="pl-PL" baseline="0" dirty="0" smtClean="0"/>
                        <a:t>, tworząc wrażenie braku konkurencji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Brak</a:t>
                      </a:r>
                      <a:r>
                        <a:rPr lang="pl-PL" baseline="0" dirty="0" smtClean="0"/>
                        <a:t> odpowiednich środków audytu (np. wpłat prywatnych) oraz karania za nadużycia finansowe; ogromna przewaga partii rządzącej nad konkurentami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Instrumentalne</a:t>
                      </a:r>
                      <a:r>
                        <a:rPr lang="pl-PL" baseline="0" dirty="0" smtClean="0"/>
                        <a:t> przyspieszanie wyborów w celu osiągnięcia partykularnych korzyści; ataki na 3 sektor; brak merytorycznej kampanii; w 2016 partia rządząca prowadziła kampanię anty-</a:t>
                      </a:r>
                      <a:r>
                        <a:rPr lang="pl-PL" baseline="0" dirty="0" err="1" smtClean="0"/>
                        <a:t>establishmentową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3 - Macedonia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sz="2800" dirty="0" smtClean="0"/>
              <a:t>Od 2011 – rządy koalicji pod przewodnictwem VMRO-DPMNE (Wewnętrza Macedońska Organizacja Rewolucyjna)</a:t>
            </a:r>
          </a:p>
          <a:p>
            <a:r>
              <a:rPr lang="pl-PL" sz="2800" dirty="0" smtClean="0"/>
              <a:t>Przyspieszone wybory w 2014 i 2016</a:t>
            </a:r>
          </a:p>
          <a:p>
            <a:r>
              <a:rPr lang="pl-PL" sz="2800" dirty="0" smtClean="0"/>
              <a:t>Funkcjonowanie systemu politycznego w dużej mierze uzależnione od konfliktu etnicznego (Macedończycy – Albańczycy) i międzynarodowych interwencji (Porozumienia w </a:t>
            </a:r>
            <a:r>
              <a:rPr lang="pl-PL" sz="2800" dirty="0" err="1" smtClean="0"/>
              <a:t>Ohrid</a:t>
            </a:r>
            <a:r>
              <a:rPr lang="pl-PL" sz="2800" dirty="0" smtClean="0"/>
              <a:t> i </a:t>
            </a:r>
            <a:r>
              <a:rPr lang="pl-PL" sz="2800" dirty="0" err="1" smtClean="0"/>
              <a:t>Przinie</a:t>
            </a:r>
            <a:r>
              <a:rPr lang="pl-PL" sz="2800" dirty="0" smtClean="0"/>
              <a:t>)</a:t>
            </a:r>
          </a:p>
          <a:p>
            <a:r>
              <a:rPr lang="pl-PL" sz="2800" dirty="0" smtClean="0"/>
              <a:t>Wzajemne bojkoty systemu wyborczego/politycznego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635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Przypadek 3 - Macedonia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750250"/>
              </p:ext>
            </p:extLst>
          </p:nvPr>
        </p:nvGraphicFramePr>
        <p:xfrm>
          <a:off x="1187450" y="1125538"/>
          <a:ext cx="781208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Próba przeprowadzenia </a:t>
                      </a:r>
                      <a:r>
                        <a:rPr lang="pl-PL" baseline="0" dirty="0" smtClean="0"/>
                        <a:t>wyborów bez udziału opozycji (VI 16); dysproporcje pomiędzy głosami w kraju i spoza niego.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Autocenzura</a:t>
                      </a:r>
                      <a:r>
                        <a:rPr lang="pl-PL" baseline="0" dirty="0" smtClean="0"/>
                        <a:t> wynikająca z wpływów państwa na rynek reklam; brak odpowiedniej kampanii informującej o zasadach wyborczych i wydarzeniach kampanijnych w państwowych mediach.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Brak odpowiedniego</a:t>
                      </a:r>
                      <a:r>
                        <a:rPr lang="pl-PL" baseline="0" dirty="0" smtClean="0"/>
                        <a:t> nadzoru nad dochodami i wydatkami partii rządzącej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Spolaryzowany</a:t>
                      </a:r>
                      <a:r>
                        <a:rPr lang="pl-PL" baseline="0" dirty="0" smtClean="0"/>
                        <a:t> konflikt polityczny między rządem a opozycją włącznie z wzajemnymi oskarżeniami o szpiegostwo, zdradę stanu czy morderstwa polityczne.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486916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+mj-lt"/>
              </a:rPr>
              <a:t>2016 – alternacja władzy pod presją społeczeństwa obywatelskiego, zorganizowanej opozycji oraz instytucji międzynarodowych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27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12134</TotalTime>
  <Words>872</Words>
  <Application>Microsoft Office PowerPoint</Application>
  <PresentationFormat>Pokaz na ekranie (4:3)</PresentationFormat>
  <Paragraphs>176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Motyw pakietu Office</vt:lpstr>
      <vt:lpstr>Manipulacje wyborcze a proces de-demokratyzacji w wybranych krajach Europy Środkowej i Wschodniej</vt:lpstr>
      <vt:lpstr>Metoda doboru</vt:lpstr>
      <vt:lpstr>Metoda doboru</vt:lpstr>
      <vt:lpstr>Przypadek 1 - Węgry</vt:lpstr>
      <vt:lpstr>Przypadek 1 - Węgry</vt:lpstr>
      <vt:lpstr>Przypadek 2 - Serbia</vt:lpstr>
      <vt:lpstr>Przypadek 2 - Serbia</vt:lpstr>
      <vt:lpstr>Przypadek 3 - Macedonia</vt:lpstr>
      <vt:lpstr>Przypadek 3 - Macedonia</vt:lpstr>
      <vt:lpstr>Wybrane wnioski z analizy literatury</vt:lpstr>
      <vt:lpstr>Wybrane wnioski z analizy literatury</vt:lpstr>
      <vt:lpstr>Wybrane wnioski z analizy literatury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 and Democracy</dc:title>
  <dc:creator>Wojtek Ufel</dc:creator>
  <cp:lastModifiedBy>UW_INP_15</cp:lastModifiedBy>
  <cp:revision>419</cp:revision>
  <dcterms:created xsi:type="dcterms:W3CDTF">2009-04-29T10:23:04Z</dcterms:created>
  <dcterms:modified xsi:type="dcterms:W3CDTF">2018-09-16T20:59:55Z</dcterms:modified>
</cp:coreProperties>
</file>