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Arimo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K5um9If3z5dW42liLBwruMdSV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7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" name="Google Shape;1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5" name="Google Shape;20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4" name="Google Shape;2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3844935" y="-4114800"/>
            <a:ext cx="10287041" cy="10286998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2D5B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135995" y="-380285"/>
            <a:ext cx="6552485" cy="6552485"/>
          </a:xfrm>
          <a:custGeom>
            <a:avLst/>
            <a:gdLst/>
            <a:ahLst/>
            <a:cxnLst/>
            <a:rect l="l" t="t" r="r" b="b"/>
            <a:pathLst>
              <a:path w="2787650" h="2787650" extrusionOk="0">
                <a:moveTo>
                  <a:pt x="81280" y="1861820"/>
                </a:moveTo>
                <a:cubicBezTo>
                  <a:pt x="73660" y="1841500"/>
                  <a:pt x="67310" y="1819910"/>
                  <a:pt x="60960" y="1799590"/>
                </a:cubicBezTo>
                <a:lnTo>
                  <a:pt x="1800860" y="59690"/>
                </a:lnTo>
                <a:cubicBezTo>
                  <a:pt x="1821180" y="66040"/>
                  <a:pt x="1842770" y="72390"/>
                  <a:pt x="1863090" y="80010"/>
                </a:cubicBezTo>
                <a:lnTo>
                  <a:pt x="81280" y="1861820"/>
                </a:lnTo>
                <a:close/>
                <a:moveTo>
                  <a:pt x="1597660" y="15240"/>
                </a:moveTo>
                <a:cubicBezTo>
                  <a:pt x="1573530" y="11430"/>
                  <a:pt x="1548130" y="8890"/>
                  <a:pt x="1524000" y="6350"/>
                </a:cubicBezTo>
                <a:lnTo>
                  <a:pt x="6350" y="1524000"/>
                </a:lnTo>
                <a:cubicBezTo>
                  <a:pt x="8890" y="1548130"/>
                  <a:pt x="11430" y="1573530"/>
                  <a:pt x="15240" y="1597660"/>
                </a:cubicBezTo>
                <a:lnTo>
                  <a:pt x="1597660" y="15240"/>
                </a:lnTo>
                <a:close/>
                <a:moveTo>
                  <a:pt x="2189480" y="248920"/>
                </a:moveTo>
                <a:cubicBezTo>
                  <a:pt x="2172970" y="237490"/>
                  <a:pt x="2156460" y="226060"/>
                  <a:pt x="2139950" y="215900"/>
                </a:cubicBezTo>
                <a:lnTo>
                  <a:pt x="215900" y="2139950"/>
                </a:lnTo>
                <a:cubicBezTo>
                  <a:pt x="226060" y="2156460"/>
                  <a:pt x="237490" y="2172970"/>
                  <a:pt x="248920" y="2189480"/>
                </a:cubicBezTo>
                <a:lnTo>
                  <a:pt x="2189480" y="248920"/>
                </a:lnTo>
                <a:close/>
                <a:moveTo>
                  <a:pt x="1979930" y="128270"/>
                </a:moveTo>
                <a:cubicBezTo>
                  <a:pt x="1960880" y="119380"/>
                  <a:pt x="1941830" y="110490"/>
                  <a:pt x="1922780" y="102870"/>
                </a:cubicBezTo>
                <a:lnTo>
                  <a:pt x="104140" y="1921510"/>
                </a:lnTo>
                <a:cubicBezTo>
                  <a:pt x="111760" y="1940560"/>
                  <a:pt x="120650" y="1959610"/>
                  <a:pt x="129540" y="1978660"/>
                </a:cubicBezTo>
                <a:lnTo>
                  <a:pt x="1979930" y="128270"/>
                </a:lnTo>
                <a:close/>
                <a:moveTo>
                  <a:pt x="2087880" y="185420"/>
                </a:moveTo>
                <a:cubicBezTo>
                  <a:pt x="2070100" y="175260"/>
                  <a:pt x="2052320" y="165100"/>
                  <a:pt x="2034540" y="156210"/>
                </a:cubicBezTo>
                <a:lnTo>
                  <a:pt x="154940" y="2035810"/>
                </a:lnTo>
                <a:cubicBezTo>
                  <a:pt x="163830" y="2053590"/>
                  <a:pt x="173990" y="2071370"/>
                  <a:pt x="184150" y="2089150"/>
                </a:cubicBezTo>
                <a:lnTo>
                  <a:pt x="2087880" y="185420"/>
                </a:lnTo>
                <a:close/>
                <a:moveTo>
                  <a:pt x="834390" y="116840"/>
                </a:moveTo>
                <a:cubicBezTo>
                  <a:pt x="774700" y="143510"/>
                  <a:pt x="716280" y="173990"/>
                  <a:pt x="660400" y="208280"/>
                </a:cubicBezTo>
                <a:lnTo>
                  <a:pt x="208280" y="660400"/>
                </a:lnTo>
                <a:cubicBezTo>
                  <a:pt x="172720" y="716280"/>
                  <a:pt x="142240" y="774700"/>
                  <a:pt x="116840" y="834390"/>
                </a:cubicBezTo>
                <a:lnTo>
                  <a:pt x="834390" y="116840"/>
                </a:lnTo>
                <a:close/>
                <a:moveTo>
                  <a:pt x="1363980" y="0"/>
                </a:moveTo>
                <a:lnTo>
                  <a:pt x="0" y="1363980"/>
                </a:lnTo>
                <a:cubicBezTo>
                  <a:pt x="0" y="1391920"/>
                  <a:pt x="0" y="1418590"/>
                  <a:pt x="1270" y="1446530"/>
                </a:cubicBezTo>
                <a:lnTo>
                  <a:pt x="1445260" y="1270"/>
                </a:lnTo>
                <a:cubicBezTo>
                  <a:pt x="1418590" y="0"/>
                  <a:pt x="1390650" y="0"/>
                  <a:pt x="1363980" y="0"/>
                </a:cubicBezTo>
                <a:close/>
                <a:moveTo>
                  <a:pt x="2787650" y="1386840"/>
                </a:moveTo>
                <a:lnTo>
                  <a:pt x="1386840" y="2787650"/>
                </a:lnTo>
                <a:cubicBezTo>
                  <a:pt x="1414780" y="2787650"/>
                  <a:pt x="1443990" y="2787650"/>
                  <a:pt x="1471930" y="2785110"/>
                </a:cubicBezTo>
                <a:lnTo>
                  <a:pt x="2785110" y="1471930"/>
                </a:lnTo>
                <a:cubicBezTo>
                  <a:pt x="2786380" y="1443990"/>
                  <a:pt x="2787650" y="1414780"/>
                  <a:pt x="2787650" y="1386840"/>
                </a:cubicBezTo>
                <a:close/>
                <a:moveTo>
                  <a:pt x="2283460" y="321310"/>
                </a:moveTo>
                <a:cubicBezTo>
                  <a:pt x="2268220" y="308610"/>
                  <a:pt x="2252980" y="295910"/>
                  <a:pt x="2237740" y="284480"/>
                </a:cubicBezTo>
                <a:lnTo>
                  <a:pt x="284480" y="2237740"/>
                </a:lnTo>
                <a:cubicBezTo>
                  <a:pt x="295910" y="2252980"/>
                  <a:pt x="308610" y="2268220"/>
                  <a:pt x="321310" y="2283460"/>
                </a:cubicBezTo>
                <a:lnTo>
                  <a:pt x="2283460" y="321310"/>
                </a:lnTo>
                <a:close/>
                <a:moveTo>
                  <a:pt x="1276350" y="5080"/>
                </a:moveTo>
                <a:cubicBezTo>
                  <a:pt x="1244600" y="7620"/>
                  <a:pt x="1214120" y="11430"/>
                  <a:pt x="1182370" y="16510"/>
                </a:cubicBezTo>
                <a:lnTo>
                  <a:pt x="16510" y="1182370"/>
                </a:lnTo>
                <a:cubicBezTo>
                  <a:pt x="11430" y="1214120"/>
                  <a:pt x="7620" y="1244600"/>
                  <a:pt x="5080" y="1276350"/>
                </a:cubicBezTo>
                <a:lnTo>
                  <a:pt x="1276350" y="5080"/>
                </a:lnTo>
                <a:close/>
                <a:moveTo>
                  <a:pt x="1080770" y="35560"/>
                </a:moveTo>
                <a:cubicBezTo>
                  <a:pt x="1042670" y="44450"/>
                  <a:pt x="1004570" y="54610"/>
                  <a:pt x="966470" y="67310"/>
                </a:cubicBezTo>
                <a:lnTo>
                  <a:pt x="66040" y="966470"/>
                </a:lnTo>
                <a:cubicBezTo>
                  <a:pt x="54610" y="1004570"/>
                  <a:pt x="43180" y="1041400"/>
                  <a:pt x="34290" y="1080770"/>
                </a:cubicBezTo>
                <a:lnTo>
                  <a:pt x="1080770" y="35560"/>
                </a:lnTo>
                <a:close/>
                <a:moveTo>
                  <a:pt x="1734820" y="41910"/>
                </a:moveTo>
                <a:cubicBezTo>
                  <a:pt x="1711960" y="36830"/>
                  <a:pt x="1690370" y="31750"/>
                  <a:pt x="1667510" y="26670"/>
                </a:cubicBezTo>
                <a:lnTo>
                  <a:pt x="26670" y="1667510"/>
                </a:lnTo>
                <a:cubicBezTo>
                  <a:pt x="31750" y="1690370"/>
                  <a:pt x="36830" y="1711960"/>
                  <a:pt x="41910" y="1734820"/>
                </a:cubicBezTo>
                <a:lnTo>
                  <a:pt x="1734820" y="41910"/>
                </a:lnTo>
                <a:close/>
                <a:moveTo>
                  <a:pt x="2762250" y="1659890"/>
                </a:moveTo>
                <a:cubicBezTo>
                  <a:pt x="2768600" y="1626870"/>
                  <a:pt x="2773680" y="1595120"/>
                  <a:pt x="2777490" y="1562100"/>
                </a:cubicBezTo>
                <a:lnTo>
                  <a:pt x="1562100" y="2777490"/>
                </a:lnTo>
                <a:cubicBezTo>
                  <a:pt x="1595120" y="2773680"/>
                  <a:pt x="1628140" y="2768600"/>
                  <a:pt x="1659890" y="2762250"/>
                </a:cubicBezTo>
                <a:lnTo>
                  <a:pt x="2762250" y="1659890"/>
                </a:lnTo>
                <a:close/>
                <a:moveTo>
                  <a:pt x="2785110" y="1306830"/>
                </a:moveTo>
                <a:cubicBezTo>
                  <a:pt x="2783840" y="1281430"/>
                  <a:pt x="2781300" y="1256030"/>
                  <a:pt x="2778760" y="1230630"/>
                </a:cubicBezTo>
                <a:lnTo>
                  <a:pt x="1230630" y="2777490"/>
                </a:lnTo>
                <a:cubicBezTo>
                  <a:pt x="1256030" y="2780030"/>
                  <a:pt x="1281430" y="2782570"/>
                  <a:pt x="1306830" y="2783840"/>
                </a:cubicBezTo>
                <a:lnTo>
                  <a:pt x="2785110" y="1306830"/>
                </a:lnTo>
                <a:close/>
                <a:moveTo>
                  <a:pt x="2767330" y="1158240"/>
                </a:moveTo>
                <a:cubicBezTo>
                  <a:pt x="2763520" y="1135380"/>
                  <a:pt x="2758440" y="1112520"/>
                  <a:pt x="2753360" y="1089660"/>
                </a:cubicBezTo>
                <a:lnTo>
                  <a:pt x="1088390" y="2753360"/>
                </a:lnTo>
                <a:cubicBezTo>
                  <a:pt x="1111250" y="2758440"/>
                  <a:pt x="1134110" y="2763520"/>
                  <a:pt x="1156970" y="2767330"/>
                </a:cubicBezTo>
                <a:lnTo>
                  <a:pt x="2767330" y="1158240"/>
                </a:lnTo>
                <a:close/>
                <a:moveTo>
                  <a:pt x="2369820" y="398780"/>
                </a:moveTo>
                <a:cubicBezTo>
                  <a:pt x="2355850" y="384810"/>
                  <a:pt x="2341880" y="372110"/>
                  <a:pt x="2327910" y="358140"/>
                </a:cubicBezTo>
                <a:lnTo>
                  <a:pt x="359410" y="2326640"/>
                </a:lnTo>
                <a:cubicBezTo>
                  <a:pt x="372110" y="2340610"/>
                  <a:pt x="386080" y="2354580"/>
                  <a:pt x="400050" y="2368550"/>
                </a:cubicBezTo>
                <a:lnTo>
                  <a:pt x="2369820" y="398780"/>
                </a:lnTo>
                <a:close/>
                <a:moveTo>
                  <a:pt x="2451100" y="2301240"/>
                </a:moveTo>
                <a:cubicBezTo>
                  <a:pt x="2520950" y="2219960"/>
                  <a:pt x="2579370" y="2133600"/>
                  <a:pt x="2627630" y="2042160"/>
                </a:cubicBezTo>
                <a:lnTo>
                  <a:pt x="2042160" y="2627630"/>
                </a:lnTo>
                <a:cubicBezTo>
                  <a:pt x="2133600" y="2579370"/>
                  <a:pt x="2219960" y="2520950"/>
                  <a:pt x="2301240" y="2451100"/>
                </a:cubicBezTo>
                <a:lnTo>
                  <a:pt x="2451100" y="2301240"/>
                </a:lnTo>
                <a:close/>
                <a:moveTo>
                  <a:pt x="2736850" y="1023620"/>
                </a:moveTo>
                <a:cubicBezTo>
                  <a:pt x="2730500" y="1002030"/>
                  <a:pt x="2724150" y="981710"/>
                  <a:pt x="2717800" y="960120"/>
                </a:cubicBezTo>
                <a:lnTo>
                  <a:pt x="960120" y="2717800"/>
                </a:lnTo>
                <a:cubicBezTo>
                  <a:pt x="981710" y="2724150"/>
                  <a:pt x="1002030" y="2730500"/>
                  <a:pt x="1023620" y="2736850"/>
                </a:cubicBezTo>
                <a:lnTo>
                  <a:pt x="2736850" y="1023620"/>
                </a:lnTo>
                <a:close/>
                <a:moveTo>
                  <a:pt x="2696210" y="1892300"/>
                </a:moveTo>
                <a:cubicBezTo>
                  <a:pt x="2711450" y="1851660"/>
                  <a:pt x="2725420" y="1811020"/>
                  <a:pt x="2736850" y="1769110"/>
                </a:cubicBezTo>
                <a:lnTo>
                  <a:pt x="1769110" y="2736850"/>
                </a:lnTo>
                <a:cubicBezTo>
                  <a:pt x="1811020" y="2725420"/>
                  <a:pt x="1851660" y="2711450"/>
                  <a:pt x="1892300" y="2696210"/>
                </a:cubicBezTo>
                <a:lnTo>
                  <a:pt x="2696210" y="1892300"/>
                </a:lnTo>
                <a:close/>
                <a:moveTo>
                  <a:pt x="2523490" y="576580"/>
                </a:moveTo>
                <a:cubicBezTo>
                  <a:pt x="2512060" y="561340"/>
                  <a:pt x="2500630" y="544830"/>
                  <a:pt x="2487930" y="529590"/>
                </a:cubicBezTo>
                <a:lnTo>
                  <a:pt x="529590" y="2486660"/>
                </a:lnTo>
                <a:cubicBezTo>
                  <a:pt x="544830" y="2499360"/>
                  <a:pt x="561340" y="2510790"/>
                  <a:pt x="576580" y="2522220"/>
                </a:cubicBezTo>
                <a:lnTo>
                  <a:pt x="2523490" y="576580"/>
                </a:lnTo>
                <a:close/>
                <a:moveTo>
                  <a:pt x="2696210" y="899160"/>
                </a:moveTo>
                <a:cubicBezTo>
                  <a:pt x="2688590" y="878840"/>
                  <a:pt x="2680970" y="859790"/>
                  <a:pt x="2672080" y="840740"/>
                </a:cubicBezTo>
                <a:lnTo>
                  <a:pt x="839470" y="2673350"/>
                </a:lnTo>
                <a:cubicBezTo>
                  <a:pt x="858520" y="2682240"/>
                  <a:pt x="878840" y="2689860"/>
                  <a:pt x="897890" y="2697480"/>
                </a:cubicBezTo>
                <a:lnTo>
                  <a:pt x="2696210" y="899160"/>
                </a:lnTo>
                <a:close/>
                <a:moveTo>
                  <a:pt x="2449830" y="483870"/>
                </a:moveTo>
                <a:cubicBezTo>
                  <a:pt x="2437130" y="468630"/>
                  <a:pt x="2424430" y="454660"/>
                  <a:pt x="2410460" y="440690"/>
                </a:cubicBezTo>
                <a:lnTo>
                  <a:pt x="440690" y="2410460"/>
                </a:lnTo>
                <a:cubicBezTo>
                  <a:pt x="454660" y="2424430"/>
                  <a:pt x="469900" y="2437130"/>
                  <a:pt x="483870" y="2449830"/>
                </a:cubicBezTo>
                <a:lnTo>
                  <a:pt x="2449830" y="483870"/>
                </a:lnTo>
                <a:close/>
                <a:moveTo>
                  <a:pt x="2588260" y="675640"/>
                </a:moveTo>
                <a:cubicBezTo>
                  <a:pt x="2578100" y="659130"/>
                  <a:pt x="2567940" y="641350"/>
                  <a:pt x="2556510" y="624840"/>
                </a:cubicBezTo>
                <a:lnTo>
                  <a:pt x="624840" y="2556510"/>
                </a:lnTo>
                <a:cubicBezTo>
                  <a:pt x="641350" y="2567940"/>
                  <a:pt x="657860" y="2578100"/>
                  <a:pt x="675640" y="2588260"/>
                </a:cubicBezTo>
                <a:lnTo>
                  <a:pt x="2588260" y="675640"/>
                </a:lnTo>
                <a:close/>
                <a:moveTo>
                  <a:pt x="2646680" y="783590"/>
                </a:moveTo>
                <a:cubicBezTo>
                  <a:pt x="2637790" y="765810"/>
                  <a:pt x="2628900" y="746760"/>
                  <a:pt x="2618740" y="728980"/>
                </a:cubicBezTo>
                <a:lnTo>
                  <a:pt x="728980" y="2618740"/>
                </a:lnTo>
                <a:cubicBezTo>
                  <a:pt x="746760" y="2628900"/>
                  <a:pt x="764540" y="2637790"/>
                  <a:pt x="783590" y="2646680"/>
                </a:cubicBezTo>
                <a:lnTo>
                  <a:pt x="2646680" y="7835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-3844935" y="5143500"/>
            <a:ext cx="10287041" cy="10286998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97A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-2166975" y="1227809"/>
            <a:ext cx="8030491" cy="8030491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2D5B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-4643648" y="129328"/>
            <a:ext cx="10287041" cy="10286998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4F70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-2408087" y="7525991"/>
            <a:ext cx="7413345" cy="7413345"/>
          </a:xfrm>
          <a:custGeom>
            <a:avLst/>
            <a:gdLst/>
            <a:ahLst/>
            <a:cxnLst/>
            <a:rect l="l" t="t" r="r" b="b"/>
            <a:pathLst>
              <a:path w="2787650" h="2787650" extrusionOk="0">
                <a:moveTo>
                  <a:pt x="81280" y="1861820"/>
                </a:moveTo>
                <a:cubicBezTo>
                  <a:pt x="73660" y="1841500"/>
                  <a:pt x="67310" y="1819910"/>
                  <a:pt x="60960" y="1799590"/>
                </a:cubicBezTo>
                <a:lnTo>
                  <a:pt x="1800860" y="59690"/>
                </a:lnTo>
                <a:cubicBezTo>
                  <a:pt x="1821180" y="66040"/>
                  <a:pt x="1842770" y="72390"/>
                  <a:pt x="1863090" y="80010"/>
                </a:cubicBezTo>
                <a:lnTo>
                  <a:pt x="81280" y="1861820"/>
                </a:lnTo>
                <a:close/>
                <a:moveTo>
                  <a:pt x="1597660" y="15240"/>
                </a:moveTo>
                <a:cubicBezTo>
                  <a:pt x="1573530" y="11430"/>
                  <a:pt x="1548130" y="8890"/>
                  <a:pt x="1524000" y="6350"/>
                </a:cubicBezTo>
                <a:lnTo>
                  <a:pt x="6350" y="1524000"/>
                </a:lnTo>
                <a:cubicBezTo>
                  <a:pt x="8890" y="1548130"/>
                  <a:pt x="11430" y="1573530"/>
                  <a:pt x="15240" y="1597660"/>
                </a:cubicBezTo>
                <a:lnTo>
                  <a:pt x="1597660" y="15240"/>
                </a:lnTo>
                <a:close/>
                <a:moveTo>
                  <a:pt x="2189480" y="248920"/>
                </a:moveTo>
                <a:cubicBezTo>
                  <a:pt x="2172970" y="237490"/>
                  <a:pt x="2156460" y="226060"/>
                  <a:pt x="2139950" y="215900"/>
                </a:cubicBezTo>
                <a:lnTo>
                  <a:pt x="215900" y="2139950"/>
                </a:lnTo>
                <a:cubicBezTo>
                  <a:pt x="226060" y="2156460"/>
                  <a:pt x="237490" y="2172970"/>
                  <a:pt x="248920" y="2189480"/>
                </a:cubicBezTo>
                <a:lnTo>
                  <a:pt x="2189480" y="248920"/>
                </a:lnTo>
                <a:close/>
                <a:moveTo>
                  <a:pt x="1979930" y="128270"/>
                </a:moveTo>
                <a:cubicBezTo>
                  <a:pt x="1960880" y="119380"/>
                  <a:pt x="1941830" y="110490"/>
                  <a:pt x="1922780" y="102870"/>
                </a:cubicBezTo>
                <a:lnTo>
                  <a:pt x="104140" y="1921510"/>
                </a:lnTo>
                <a:cubicBezTo>
                  <a:pt x="111760" y="1940560"/>
                  <a:pt x="120650" y="1959610"/>
                  <a:pt x="129540" y="1978660"/>
                </a:cubicBezTo>
                <a:lnTo>
                  <a:pt x="1979930" y="128270"/>
                </a:lnTo>
                <a:close/>
                <a:moveTo>
                  <a:pt x="2087880" y="185420"/>
                </a:moveTo>
                <a:cubicBezTo>
                  <a:pt x="2070100" y="175260"/>
                  <a:pt x="2052320" y="165100"/>
                  <a:pt x="2034540" y="156210"/>
                </a:cubicBezTo>
                <a:lnTo>
                  <a:pt x="154940" y="2035810"/>
                </a:lnTo>
                <a:cubicBezTo>
                  <a:pt x="163830" y="2053590"/>
                  <a:pt x="173990" y="2071370"/>
                  <a:pt x="184150" y="2089150"/>
                </a:cubicBezTo>
                <a:lnTo>
                  <a:pt x="2087880" y="185420"/>
                </a:lnTo>
                <a:close/>
                <a:moveTo>
                  <a:pt x="834390" y="116840"/>
                </a:moveTo>
                <a:cubicBezTo>
                  <a:pt x="774700" y="143510"/>
                  <a:pt x="716280" y="173990"/>
                  <a:pt x="660400" y="208280"/>
                </a:cubicBezTo>
                <a:lnTo>
                  <a:pt x="208280" y="660400"/>
                </a:lnTo>
                <a:cubicBezTo>
                  <a:pt x="172720" y="716280"/>
                  <a:pt x="142240" y="774700"/>
                  <a:pt x="116840" y="834390"/>
                </a:cubicBezTo>
                <a:lnTo>
                  <a:pt x="834390" y="116840"/>
                </a:lnTo>
                <a:close/>
                <a:moveTo>
                  <a:pt x="1363980" y="0"/>
                </a:moveTo>
                <a:lnTo>
                  <a:pt x="0" y="1363980"/>
                </a:lnTo>
                <a:cubicBezTo>
                  <a:pt x="0" y="1391920"/>
                  <a:pt x="0" y="1418590"/>
                  <a:pt x="1270" y="1446530"/>
                </a:cubicBezTo>
                <a:lnTo>
                  <a:pt x="1445260" y="1270"/>
                </a:lnTo>
                <a:cubicBezTo>
                  <a:pt x="1418590" y="0"/>
                  <a:pt x="1390650" y="0"/>
                  <a:pt x="1363980" y="0"/>
                </a:cubicBezTo>
                <a:close/>
                <a:moveTo>
                  <a:pt x="2787650" y="1386840"/>
                </a:moveTo>
                <a:lnTo>
                  <a:pt x="1386840" y="2787650"/>
                </a:lnTo>
                <a:cubicBezTo>
                  <a:pt x="1414780" y="2787650"/>
                  <a:pt x="1443990" y="2787650"/>
                  <a:pt x="1471930" y="2785110"/>
                </a:cubicBezTo>
                <a:lnTo>
                  <a:pt x="2785110" y="1471930"/>
                </a:lnTo>
                <a:cubicBezTo>
                  <a:pt x="2786380" y="1443990"/>
                  <a:pt x="2787650" y="1414780"/>
                  <a:pt x="2787650" y="1386840"/>
                </a:cubicBezTo>
                <a:close/>
                <a:moveTo>
                  <a:pt x="2283460" y="321310"/>
                </a:moveTo>
                <a:cubicBezTo>
                  <a:pt x="2268220" y="308610"/>
                  <a:pt x="2252980" y="295910"/>
                  <a:pt x="2237740" y="284480"/>
                </a:cubicBezTo>
                <a:lnTo>
                  <a:pt x="284480" y="2237740"/>
                </a:lnTo>
                <a:cubicBezTo>
                  <a:pt x="295910" y="2252980"/>
                  <a:pt x="308610" y="2268220"/>
                  <a:pt x="321310" y="2283460"/>
                </a:cubicBezTo>
                <a:lnTo>
                  <a:pt x="2283460" y="321310"/>
                </a:lnTo>
                <a:close/>
                <a:moveTo>
                  <a:pt x="1276350" y="5080"/>
                </a:moveTo>
                <a:cubicBezTo>
                  <a:pt x="1244600" y="7620"/>
                  <a:pt x="1214120" y="11430"/>
                  <a:pt x="1182370" y="16510"/>
                </a:cubicBezTo>
                <a:lnTo>
                  <a:pt x="16510" y="1182370"/>
                </a:lnTo>
                <a:cubicBezTo>
                  <a:pt x="11430" y="1214120"/>
                  <a:pt x="7620" y="1244600"/>
                  <a:pt x="5080" y="1276350"/>
                </a:cubicBezTo>
                <a:lnTo>
                  <a:pt x="1276350" y="5080"/>
                </a:lnTo>
                <a:close/>
                <a:moveTo>
                  <a:pt x="1080770" y="35560"/>
                </a:moveTo>
                <a:cubicBezTo>
                  <a:pt x="1042670" y="44450"/>
                  <a:pt x="1004570" y="54610"/>
                  <a:pt x="966470" y="67310"/>
                </a:cubicBezTo>
                <a:lnTo>
                  <a:pt x="66040" y="966470"/>
                </a:lnTo>
                <a:cubicBezTo>
                  <a:pt x="54610" y="1004570"/>
                  <a:pt x="43180" y="1041400"/>
                  <a:pt x="34290" y="1080770"/>
                </a:cubicBezTo>
                <a:lnTo>
                  <a:pt x="1080770" y="35560"/>
                </a:lnTo>
                <a:close/>
                <a:moveTo>
                  <a:pt x="1734820" y="41910"/>
                </a:moveTo>
                <a:cubicBezTo>
                  <a:pt x="1711960" y="36830"/>
                  <a:pt x="1690370" y="31750"/>
                  <a:pt x="1667510" y="26670"/>
                </a:cubicBezTo>
                <a:lnTo>
                  <a:pt x="26670" y="1667510"/>
                </a:lnTo>
                <a:cubicBezTo>
                  <a:pt x="31750" y="1690370"/>
                  <a:pt x="36830" y="1711960"/>
                  <a:pt x="41910" y="1734820"/>
                </a:cubicBezTo>
                <a:lnTo>
                  <a:pt x="1734820" y="41910"/>
                </a:lnTo>
                <a:close/>
                <a:moveTo>
                  <a:pt x="2762250" y="1659890"/>
                </a:moveTo>
                <a:cubicBezTo>
                  <a:pt x="2768600" y="1626870"/>
                  <a:pt x="2773680" y="1595120"/>
                  <a:pt x="2777490" y="1562100"/>
                </a:cubicBezTo>
                <a:lnTo>
                  <a:pt x="1562100" y="2777490"/>
                </a:lnTo>
                <a:cubicBezTo>
                  <a:pt x="1595120" y="2773680"/>
                  <a:pt x="1628140" y="2768600"/>
                  <a:pt x="1659890" y="2762250"/>
                </a:cubicBezTo>
                <a:lnTo>
                  <a:pt x="2762250" y="1659890"/>
                </a:lnTo>
                <a:close/>
                <a:moveTo>
                  <a:pt x="2785110" y="1306830"/>
                </a:moveTo>
                <a:cubicBezTo>
                  <a:pt x="2783840" y="1281430"/>
                  <a:pt x="2781300" y="1256030"/>
                  <a:pt x="2778760" y="1230630"/>
                </a:cubicBezTo>
                <a:lnTo>
                  <a:pt x="1230630" y="2777490"/>
                </a:lnTo>
                <a:cubicBezTo>
                  <a:pt x="1256030" y="2780030"/>
                  <a:pt x="1281430" y="2782570"/>
                  <a:pt x="1306830" y="2783840"/>
                </a:cubicBezTo>
                <a:lnTo>
                  <a:pt x="2785110" y="1306830"/>
                </a:lnTo>
                <a:close/>
                <a:moveTo>
                  <a:pt x="2767330" y="1158240"/>
                </a:moveTo>
                <a:cubicBezTo>
                  <a:pt x="2763520" y="1135380"/>
                  <a:pt x="2758440" y="1112520"/>
                  <a:pt x="2753360" y="1089660"/>
                </a:cubicBezTo>
                <a:lnTo>
                  <a:pt x="1088390" y="2753360"/>
                </a:lnTo>
                <a:cubicBezTo>
                  <a:pt x="1111250" y="2758440"/>
                  <a:pt x="1134110" y="2763520"/>
                  <a:pt x="1156970" y="2767330"/>
                </a:cubicBezTo>
                <a:lnTo>
                  <a:pt x="2767330" y="1158240"/>
                </a:lnTo>
                <a:close/>
                <a:moveTo>
                  <a:pt x="2369820" y="398780"/>
                </a:moveTo>
                <a:cubicBezTo>
                  <a:pt x="2355850" y="384810"/>
                  <a:pt x="2341880" y="372110"/>
                  <a:pt x="2327910" y="358140"/>
                </a:cubicBezTo>
                <a:lnTo>
                  <a:pt x="359410" y="2326640"/>
                </a:lnTo>
                <a:cubicBezTo>
                  <a:pt x="372110" y="2340610"/>
                  <a:pt x="386080" y="2354580"/>
                  <a:pt x="400050" y="2368550"/>
                </a:cubicBezTo>
                <a:lnTo>
                  <a:pt x="2369820" y="398780"/>
                </a:lnTo>
                <a:close/>
                <a:moveTo>
                  <a:pt x="2451100" y="2301240"/>
                </a:moveTo>
                <a:cubicBezTo>
                  <a:pt x="2520950" y="2219960"/>
                  <a:pt x="2579370" y="2133600"/>
                  <a:pt x="2627630" y="2042160"/>
                </a:cubicBezTo>
                <a:lnTo>
                  <a:pt x="2042160" y="2627630"/>
                </a:lnTo>
                <a:cubicBezTo>
                  <a:pt x="2133600" y="2579370"/>
                  <a:pt x="2219960" y="2520950"/>
                  <a:pt x="2301240" y="2451100"/>
                </a:cubicBezTo>
                <a:lnTo>
                  <a:pt x="2451100" y="2301240"/>
                </a:lnTo>
                <a:close/>
                <a:moveTo>
                  <a:pt x="2736850" y="1023620"/>
                </a:moveTo>
                <a:cubicBezTo>
                  <a:pt x="2730500" y="1002030"/>
                  <a:pt x="2724150" y="981710"/>
                  <a:pt x="2717800" y="960120"/>
                </a:cubicBezTo>
                <a:lnTo>
                  <a:pt x="960120" y="2717800"/>
                </a:lnTo>
                <a:cubicBezTo>
                  <a:pt x="981710" y="2724150"/>
                  <a:pt x="1002030" y="2730500"/>
                  <a:pt x="1023620" y="2736850"/>
                </a:cubicBezTo>
                <a:lnTo>
                  <a:pt x="2736850" y="1023620"/>
                </a:lnTo>
                <a:close/>
                <a:moveTo>
                  <a:pt x="2696210" y="1892300"/>
                </a:moveTo>
                <a:cubicBezTo>
                  <a:pt x="2711450" y="1851660"/>
                  <a:pt x="2725420" y="1811020"/>
                  <a:pt x="2736850" y="1769110"/>
                </a:cubicBezTo>
                <a:lnTo>
                  <a:pt x="1769110" y="2736850"/>
                </a:lnTo>
                <a:cubicBezTo>
                  <a:pt x="1811020" y="2725420"/>
                  <a:pt x="1851660" y="2711450"/>
                  <a:pt x="1892300" y="2696210"/>
                </a:cubicBezTo>
                <a:lnTo>
                  <a:pt x="2696210" y="1892300"/>
                </a:lnTo>
                <a:close/>
                <a:moveTo>
                  <a:pt x="2523490" y="576580"/>
                </a:moveTo>
                <a:cubicBezTo>
                  <a:pt x="2512060" y="561340"/>
                  <a:pt x="2500630" y="544830"/>
                  <a:pt x="2487930" y="529590"/>
                </a:cubicBezTo>
                <a:lnTo>
                  <a:pt x="529590" y="2486660"/>
                </a:lnTo>
                <a:cubicBezTo>
                  <a:pt x="544830" y="2499360"/>
                  <a:pt x="561340" y="2510790"/>
                  <a:pt x="576580" y="2522220"/>
                </a:cubicBezTo>
                <a:lnTo>
                  <a:pt x="2523490" y="576580"/>
                </a:lnTo>
                <a:close/>
                <a:moveTo>
                  <a:pt x="2696210" y="899160"/>
                </a:moveTo>
                <a:cubicBezTo>
                  <a:pt x="2688590" y="878840"/>
                  <a:pt x="2680970" y="859790"/>
                  <a:pt x="2672080" y="840740"/>
                </a:cubicBezTo>
                <a:lnTo>
                  <a:pt x="839470" y="2673350"/>
                </a:lnTo>
                <a:cubicBezTo>
                  <a:pt x="858520" y="2682240"/>
                  <a:pt x="878840" y="2689860"/>
                  <a:pt x="897890" y="2697480"/>
                </a:cubicBezTo>
                <a:lnTo>
                  <a:pt x="2696210" y="899160"/>
                </a:lnTo>
                <a:close/>
                <a:moveTo>
                  <a:pt x="2449830" y="483870"/>
                </a:moveTo>
                <a:cubicBezTo>
                  <a:pt x="2437130" y="468630"/>
                  <a:pt x="2424430" y="454660"/>
                  <a:pt x="2410460" y="440690"/>
                </a:cubicBezTo>
                <a:lnTo>
                  <a:pt x="440690" y="2410460"/>
                </a:lnTo>
                <a:cubicBezTo>
                  <a:pt x="454660" y="2424430"/>
                  <a:pt x="469900" y="2437130"/>
                  <a:pt x="483870" y="2449830"/>
                </a:cubicBezTo>
                <a:lnTo>
                  <a:pt x="2449830" y="483870"/>
                </a:lnTo>
                <a:close/>
                <a:moveTo>
                  <a:pt x="2588260" y="675640"/>
                </a:moveTo>
                <a:cubicBezTo>
                  <a:pt x="2578100" y="659130"/>
                  <a:pt x="2567940" y="641350"/>
                  <a:pt x="2556510" y="624840"/>
                </a:cubicBezTo>
                <a:lnTo>
                  <a:pt x="624840" y="2556510"/>
                </a:lnTo>
                <a:cubicBezTo>
                  <a:pt x="641350" y="2567940"/>
                  <a:pt x="657860" y="2578100"/>
                  <a:pt x="675640" y="2588260"/>
                </a:cubicBezTo>
                <a:lnTo>
                  <a:pt x="2588260" y="675640"/>
                </a:lnTo>
                <a:close/>
                <a:moveTo>
                  <a:pt x="2646680" y="783590"/>
                </a:moveTo>
                <a:cubicBezTo>
                  <a:pt x="2637790" y="765810"/>
                  <a:pt x="2628900" y="746760"/>
                  <a:pt x="2618740" y="728980"/>
                </a:cubicBezTo>
                <a:lnTo>
                  <a:pt x="728980" y="2618740"/>
                </a:lnTo>
                <a:cubicBezTo>
                  <a:pt x="746760" y="2628900"/>
                  <a:pt x="764540" y="2637790"/>
                  <a:pt x="783590" y="2646680"/>
                </a:cubicBezTo>
                <a:lnTo>
                  <a:pt x="2646680" y="783590"/>
                </a:lnTo>
                <a:close/>
              </a:path>
            </a:pathLst>
          </a:custGeom>
          <a:solidFill>
            <a:srgbClr val="2D5B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-5143521" y="0"/>
            <a:ext cx="10287000" cy="10286958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7460" y="405446"/>
            <a:ext cx="3716892" cy="164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0883" y="461074"/>
            <a:ext cx="6389455" cy="153346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6442106" y="3412008"/>
            <a:ext cx="11441363" cy="3538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58"/>
              <a:buFont typeface="Arial"/>
              <a:buNone/>
            </a:pPr>
            <a:r>
              <a:rPr lang="en-US" sz="9258" b="1" i="0" u="none" strike="noStrike" cap="none">
                <a:solidFill>
                  <a:srgbClr val="004C81"/>
                </a:solidFill>
                <a:latin typeface="Lato"/>
                <a:ea typeface="Lato"/>
                <a:cs typeface="Lato"/>
                <a:sym typeface="Lato"/>
              </a:rPr>
              <a:t>University of Warsaw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85"/>
              <a:buFont typeface="Arial"/>
              <a:buNone/>
            </a:pPr>
            <a:r>
              <a:rPr lang="en-US" sz="5385" b="0" i="0" u="none" strike="noStrike" cap="none">
                <a:solidFill>
                  <a:srgbClr val="004C81"/>
                </a:solidFill>
                <a:latin typeface="Lato"/>
                <a:ea typeface="Lato"/>
                <a:cs typeface="Lato"/>
                <a:sym typeface="Lato"/>
              </a:rPr>
              <a:t>Faculty of Political Science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85"/>
              <a:buFont typeface="Arial"/>
              <a:buNone/>
            </a:pPr>
            <a:r>
              <a:rPr lang="en-US" sz="5385" b="0" i="0" u="none" strike="noStrike" cap="none">
                <a:solidFill>
                  <a:srgbClr val="004C81"/>
                </a:solidFill>
                <a:latin typeface="Lato"/>
                <a:ea typeface="Lato"/>
                <a:cs typeface="Lato"/>
                <a:sym typeface="Lato"/>
              </a:rPr>
              <a:t>and International Studies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0"/>
          <p:cNvPicPr preferRelativeResize="0"/>
          <p:nvPr/>
        </p:nvPicPr>
        <p:blipFill rotWithShape="1">
          <a:blip r:embed="rId3">
            <a:alphaModFix amt="19999"/>
          </a:blip>
          <a:srcRect/>
          <a:stretch/>
        </p:blipFill>
        <p:spPr>
          <a:xfrm>
            <a:off x="1235930" y="1160331"/>
            <a:ext cx="15816139" cy="849614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0"/>
          <p:cNvSpPr txBox="1"/>
          <p:nvPr/>
        </p:nvSpPr>
        <p:spPr>
          <a:xfrm>
            <a:off x="383033" y="1812800"/>
            <a:ext cx="17521935" cy="234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0"/>
              <a:buFont typeface="Arial"/>
              <a:buNone/>
            </a:pPr>
            <a:r>
              <a:rPr lang="en-US" sz="4490" b="1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We believe that international experience adds much value to science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0"/>
              <a:buFont typeface="Arial"/>
              <a:buNone/>
            </a:pPr>
            <a:r>
              <a:rPr lang="en-US" sz="4490" b="1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and teaching. International partnerships and the exchange of ideas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0"/>
              <a:buFont typeface="Arial"/>
              <a:buNone/>
            </a:pPr>
            <a:r>
              <a:rPr lang="en-US" sz="4490" b="1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with foreign universities and institutions are our highest priority.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0"/>
          <p:cNvSpPr txBox="1"/>
          <p:nvPr/>
        </p:nvSpPr>
        <p:spPr>
          <a:xfrm>
            <a:off x="0" y="5923698"/>
            <a:ext cx="18288000" cy="2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lang="en-US" sz="3999" b="0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We are leading the internationalization process at the University of Warsaw.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lang="en-US" sz="3999" b="1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Our Faculty has</a:t>
            </a:r>
            <a:r>
              <a:rPr lang="en-US" sz="3999" b="0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999" b="1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over</a:t>
            </a:r>
            <a:r>
              <a:rPr lang="en-US" sz="3999" b="0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999" b="1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200 agreements - one of the richest offers of available exchange in this part of Europe!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endParaRPr sz="3999" b="1" i="0" u="none" strike="noStrike" cap="none">
              <a:solidFill>
                <a:srgbClr val="2D5B8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"/>
          <p:cNvSpPr txBox="1"/>
          <p:nvPr/>
        </p:nvSpPr>
        <p:spPr>
          <a:xfrm>
            <a:off x="8443904" y="530856"/>
            <a:ext cx="9844096" cy="3394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48"/>
              <a:buFont typeface="Arial"/>
              <a:buNone/>
            </a:pPr>
            <a:r>
              <a:rPr lang="en-US" sz="9748" b="1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Best spaces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48"/>
              <a:buFont typeface="Arial"/>
              <a:buNone/>
            </a:pPr>
            <a:r>
              <a:rPr lang="en-US" sz="9748" b="1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to study &amp; 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1"/>
          <p:cNvSpPr/>
          <p:nvPr/>
        </p:nvSpPr>
        <p:spPr>
          <a:xfrm>
            <a:off x="5878407" y="4996701"/>
            <a:ext cx="6003647" cy="5199441"/>
          </a:xfrm>
          <a:custGeom>
            <a:avLst/>
            <a:gdLst/>
            <a:ahLst/>
            <a:cxnLst/>
            <a:rect l="l" t="t" r="r" b="b"/>
            <a:pathLst>
              <a:path w="6230874" h="5396230" extrusionOk="0">
                <a:moveTo>
                  <a:pt x="3115437" y="0"/>
                </a:moveTo>
                <a:lnTo>
                  <a:pt x="0" y="5396230"/>
                </a:lnTo>
                <a:lnTo>
                  <a:pt x="6230874" y="539623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sp>
        <p:nvSpPr>
          <p:cNvPr id="171" name="Google Shape;171;p11"/>
          <p:cNvSpPr/>
          <p:nvPr/>
        </p:nvSpPr>
        <p:spPr>
          <a:xfrm>
            <a:off x="8880231" y="5046030"/>
            <a:ext cx="5983044" cy="518131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3175000" y="0"/>
                </a:moveTo>
                <a:lnTo>
                  <a:pt x="0" y="0"/>
                </a:lnTo>
                <a:lnTo>
                  <a:pt x="1587500" y="2749550"/>
                </a:lnTo>
                <a:lnTo>
                  <a:pt x="3175000" y="5499100"/>
                </a:lnTo>
                <a:lnTo>
                  <a:pt x="4762500" y="2749550"/>
                </a:lnTo>
                <a:lnTo>
                  <a:pt x="6350000" y="0"/>
                </a:ln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6696" r="-13240"/>
            </a:stretch>
          </a:blipFill>
          <a:ln>
            <a:noFill/>
          </a:ln>
        </p:spPr>
      </p:sp>
      <p:sp>
        <p:nvSpPr>
          <p:cNvPr id="172" name="Google Shape;172;p11"/>
          <p:cNvSpPr/>
          <p:nvPr/>
        </p:nvSpPr>
        <p:spPr>
          <a:xfrm>
            <a:off x="2897187" y="5025795"/>
            <a:ext cx="5983044" cy="518131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3175000" y="0"/>
                </a:moveTo>
                <a:lnTo>
                  <a:pt x="0" y="0"/>
                </a:lnTo>
                <a:lnTo>
                  <a:pt x="1587500" y="2749550"/>
                </a:lnTo>
                <a:lnTo>
                  <a:pt x="3175000" y="5499100"/>
                </a:lnTo>
                <a:lnTo>
                  <a:pt x="4762500" y="2749550"/>
                </a:lnTo>
                <a:lnTo>
                  <a:pt x="635000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sp>
        <p:nvSpPr>
          <p:cNvPr id="173" name="Google Shape;173;p11"/>
          <p:cNvSpPr/>
          <p:nvPr/>
        </p:nvSpPr>
        <p:spPr>
          <a:xfrm>
            <a:off x="2886886" y="-144348"/>
            <a:ext cx="6003647" cy="5199441"/>
          </a:xfrm>
          <a:custGeom>
            <a:avLst/>
            <a:gdLst/>
            <a:ahLst/>
            <a:cxnLst/>
            <a:rect l="l" t="t" r="r" b="b"/>
            <a:pathLst>
              <a:path w="6230874" h="5396230" extrusionOk="0">
                <a:moveTo>
                  <a:pt x="3115437" y="0"/>
                </a:moveTo>
                <a:lnTo>
                  <a:pt x="0" y="5396230"/>
                </a:lnTo>
                <a:lnTo>
                  <a:pt x="6230874" y="5396230"/>
                </a:lnTo>
                <a:close/>
              </a:path>
            </a:pathLst>
          </a:custGeom>
          <a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sp>
        <p:nvSpPr>
          <p:cNvPr id="174" name="Google Shape;174;p11"/>
          <p:cNvSpPr/>
          <p:nvPr/>
        </p:nvSpPr>
        <p:spPr>
          <a:xfrm>
            <a:off x="-94335" y="-95019"/>
            <a:ext cx="5983044" cy="518131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3175000" y="0"/>
                </a:moveTo>
                <a:lnTo>
                  <a:pt x="0" y="0"/>
                </a:lnTo>
                <a:lnTo>
                  <a:pt x="1587500" y="2749550"/>
                </a:lnTo>
                <a:lnTo>
                  <a:pt x="3175000" y="5499100"/>
                </a:lnTo>
                <a:lnTo>
                  <a:pt x="4762500" y="2749550"/>
                </a:lnTo>
                <a:lnTo>
                  <a:pt x="6350000" y="0"/>
                </a:lnTo>
                <a:close/>
              </a:path>
            </a:pathLst>
          </a:custGeom>
          <a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sp>
        <p:nvSpPr>
          <p:cNvPr id="175" name="Google Shape;175;p11"/>
          <p:cNvSpPr/>
          <p:nvPr/>
        </p:nvSpPr>
        <p:spPr>
          <a:xfrm>
            <a:off x="5888709" y="10183391"/>
            <a:ext cx="5983044" cy="518131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3175000" y="0"/>
                </a:moveTo>
                <a:lnTo>
                  <a:pt x="0" y="0"/>
                </a:lnTo>
                <a:lnTo>
                  <a:pt x="1587500" y="2749550"/>
                </a:lnTo>
                <a:lnTo>
                  <a:pt x="3175000" y="5499100"/>
                </a:lnTo>
                <a:lnTo>
                  <a:pt x="4762500" y="2749550"/>
                </a:lnTo>
                <a:lnTo>
                  <a:pt x="6350000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cxnSp>
        <p:nvCxnSpPr>
          <p:cNvPr id="176" name="Google Shape;176;p11"/>
          <p:cNvCxnSpPr/>
          <p:nvPr/>
        </p:nvCxnSpPr>
        <p:spPr>
          <a:xfrm rot="3628002">
            <a:off x="2616318" y="325733"/>
            <a:ext cx="7516548" cy="0"/>
          </a:xfrm>
          <a:prstGeom prst="straightConnector1">
            <a:avLst/>
          </a:prstGeom>
          <a:noFill/>
          <a:ln w="57150" cap="rnd" cmpd="sng">
            <a:solidFill>
              <a:srgbClr val="2D5B8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7" name="Google Shape;177;p11"/>
          <p:cNvCxnSpPr/>
          <p:nvPr/>
        </p:nvCxnSpPr>
        <p:spPr>
          <a:xfrm rot="3628002">
            <a:off x="-3997614" y="-659044"/>
            <a:ext cx="7516548" cy="0"/>
          </a:xfrm>
          <a:prstGeom prst="straightConnector1">
            <a:avLst/>
          </a:prstGeom>
          <a:noFill/>
          <a:ln w="57150" cap="rnd" cmpd="sng">
            <a:solidFill>
              <a:srgbClr val="2D5B8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8" name="Google Shape;178;p11"/>
          <p:cNvCxnSpPr/>
          <p:nvPr/>
        </p:nvCxnSpPr>
        <p:spPr>
          <a:xfrm rot="3628002">
            <a:off x="1633312" y="-659044"/>
            <a:ext cx="7516548" cy="0"/>
          </a:xfrm>
          <a:prstGeom prst="straightConnector1">
            <a:avLst/>
          </a:prstGeom>
          <a:noFill/>
          <a:ln w="57150" cap="rnd" cmpd="sng">
            <a:solidFill>
              <a:srgbClr val="97A6C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9" name="Google Shape;179;p11"/>
          <p:cNvSpPr/>
          <p:nvPr/>
        </p:nvSpPr>
        <p:spPr>
          <a:xfrm>
            <a:off x="2886886" y="10174328"/>
            <a:ext cx="6003647" cy="5199441"/>
          </a:xfrm>
          <a:custGeom>
            <a:avLst/>
            <a:gdLst/>
            <a:ahLst/>
            <a:cxnLst/>
            <a:rect l="l" t="t" r="r" b="b"/>
            <a:pathLst>
              <a:path w="6230874" h="5396230" extrusionOk="0">
                <a:moveTo>
                  <a:pt x="3115437" y="0"/>
                </a:moveTo>
                <a:lnTo>
                  <a:pt x="0" y="5396230"/>
                </a:lnTo>
                <a:lnTo>
                  <a:pt x="6230874" y="5396230"/>
                </a:lnTo>
                <a:close/>
              </a:path>
            </a:pathLst>
          </a:custGeom>
          <a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sp>
        <p:nvSpPr>
          <p:cNvPr id="180" name="Google Shape;180;p11"/>
          <p:cNvSpPr/>
          <p:nvPr/>
        </p:nvSpPr>
        <p:spPr>
          <a:xfrm>
            <a:off x="-3085856" y="5046030"/>
            <a:ext cx="5983044" cy="518131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3175000" y="0"/>
                </a:moveTo>
                <a:lnTo>
                  <a:pt x="0" y="0"/>
                </a:lnTo>
                <a:lnTo>
                  <a:pt x="1587500" y="2749550"/>
                </a:lnTo>
                <a:lnTo>
                  <a:pt x="3175000" y="5499100"/>
                </a:lnTo>
                <a:lnTo>
                  <a:pt x="4762500" y="2749550"/>
                </a:lnTo>
                <a:lnTo>
                  <a:pt x="6350000" y="0"/>
                </a:lnTo>
                <a:close/>
              </a:path>
            </a:pathLst>
          </a:custGeom>
          <a:blipFill rotWithShape="1">
            <a:blip r:embed="rId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cxnSp>
        <p:nvCxnSpPr>
          <p:cNvPr id="181" name="Google Shape;181;p11"/>
          <p:cNvCxnSpPr/>
          <p:nvPr/>
        </p:nvCxnSpPr>
        <p:spPr>
          <a:xfrm rot="3628002">
            <a:off x="8312143" y="11007809"/>
            <a:ext cx="7516548" cy="0"/>
          </a:xfrm>
          <a:prstGeom prst="straightConnector1">
            <a:avLst/>
          </a:prstGeom>
          <a:noFill/>
          <a:ln w="57150" cap="rnd" cmpd="sng">
            <a:solidFill>
              <a:srgbClr val="2D5B8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2" name="Google Shape;182;p11"/>
          <p:cNvCxnSpPr/>
          <p:nvPr/>
        </p:nvCxnSpPr>
        <p:spPr>
          <a:xfrm rot="3628002">
            <a:off x="3248188" y="12515901"/>
            <a:ext cx="7516548" cy="0"/>
          </a:xfrm>
          <a:prstGeom prst="straightConnector1">
            <a:avLst/>
          </a:prstGeom>
          <a:noFill/>
          <a:ln w="57150" cap="rnd" cmpd="sng">
            <a:solidFill>
              <a:srgbClr val="2D5B8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3" name="Google Shape;183;p11"/>
          <p:cNvCxnSpPr/>
          <p:nvPr/>
        </p:nvCxnSpPr>
        <p:spPr>
          <a:xfrm rot="3628002">
            <a:off x="3108369" y="11479500"/>
            <a:ext cx="7516548" cy="0"/>
          </a:xfrm>
          <a:prstGeom prst="straightConnector1">
            <a:avLst/>
          </a:prstGeom>
          <a:noFill/>
          <a:ln w="57150" cap="rnd" cmpd="sng">
            <a:solidFill>
              <a:srgbClr val="97A6C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4" name="Google Shape;184;p11"/>
          <p:cNvCxnSpPr/>
          <p:nvPr/>
        </p:nvCxnSpPr>
        <p:spPr>
          <a:xfrm rot="3628002">
            <a:off x="-4603342" y="-1176371"/>
            <a:ext cx="7516548" cy="0"/>
          </a:xfrm>
          <a:prstGeom prst="straightConnector1">
            <a:avLst/>
          </a:prstGeom>
          <a:noFill/>
          <a:ln w="57150" cap="rnd" cmpd="sng">
            <a:solidFill>
              <a:srgbClr val="97A6C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1488653" y="2108147"/>
            <a:ext cx="4522494" cy="4523398"/>
          </a:xfrm>
          <a:custGeom>
            <a:avLst/>
            <a:gdLst/>
            <a:ahLst/>
            <a:cxnLst/>
            <a:rect l="l" t="t" r="r" b="b"/>
            <a:pathLst>
              <a:path w="6350000" h="6351270" extrusionOk="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2"/>
          <p:cNvSpPr/>
          <p:nvPr/>
        </p:nvSpPr>
        <p:spPr>
          <a:xfrm>
            <a:off x="6882753" y="2108147"/>
            <a:ext cx="4522494" cy="4523398"/>
          </a:xfrm>
          <a:custGeom>
            <a:avLst/>
            <a:gdLst/>
            <a:ahLst/>
            <a:cxnLst/>
            <a:rect l="l" t="t" r="r" b="b"/>
            <a:pathLst>
              <a:path w="6350000" h="6351270" extrusionOk="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2"/>
          <p:cNvSpPr/>
          <p:nvPr/>
        </p:nvSpPr>
        <p:spPr>
          <a:xfrm>
            <a:off x="12276853" y="2108147"/>
            <a:ext cx="4522494" cy="4523398"/>
          </a:xfrm>
          <a:custGeom>
            <a:avLst/>
            <a:gdLst/>
            <a:ahLst/>
            <a:cxnLst/>
            <a:rect l="l" t="t" r="r" b="b"/>
            <a:pathLst>
              <a:path w="6350000" h="6351270" extrusionOk="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2"/>
          <p:cNvSpPr txBox="1"/>
          <p:nvPr/>
        </p:nvSpPr>
        <p:spPr>
          <a:xfrm>
            <a:off x="1210047" y="7045427"/>
            <a:ext cx="15867906" cy="1094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en-US" sz="6400" b="0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One of the most beautiful libraries in Europe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2"/>
          <p:cNvSpPr txBox="1"/>
          <p:nvPr/>
        </p:nvSpPr>
        <p:spPr>
          <a:xfrm>
            <a:off x="5466904" y="8478270"/>
            <a:ext cx="7354193" cy="78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40"/>
              <a:buFont typeface="Arial"/>
              <a:buNone/>
            </a:pPr>
            <a:r>
              <a:rPr lang="en-US" sz="4540" b="0" i="0" u="none" strike="noStrike" cap="none">
                <a:solidFill>
                  <a:srgbClr val="97A6C7"/>
                </a:solidFill>
                <a:latin typeface="Lato"/>
                <a:ea typeface="Lato"/>
                <a:cs typeface="Lato"/>
                <a:sym typeface="Lato"/>
              </a:rPr>
              <a:t>With unique rooftop gardens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3"/>
          <p:cNvSpPr/>
          <p:nvPr/>
        </p:nvSpPr>
        <p:spPr>
          <a:xfrm>
            <a:off x="9541000" y="-4275"/>
            <a:ext cx="8743446" cy="10287164"/>
          </a:xfrm>
          <a:custGeom>
            <a:avLst/>
            <a:gdLst/>
            <a:ahLst/>
            <a:cxnLst/>
            <a:rect l="l" t="t" r="r" b="b"/>
            <a:pathLst>
              <a:path w="2958865" h="3547298" extrusionOk="0">
                <a:moveTo>
                  <a:pt x="0" y="0"/>
                </a:moveTo>
                <a:lnTo>
                  <a:pt x="2958865" y="0"/>
                </a:lnTo>
                <a:lnTo>
                  <a:pt x="2958865" y="3547298"/>
                </a:lnTo>
                <a:lnTo>
                  <a:pt x="0" y="3547298"/>
                </a:lnTo>
                <a:close/>
              </a:path>
            </a:pathLst>
          </a:custGeom>
          <a:solidFill>
            <a:srgbClr val="2D5B8C">
              <a:alpha val="89411"/>
            </a:srgbClr>
          </a:solidFill>
          <a:ln>
            <a:noFill/>
          </a:ln>
        </p:spPr>
      </p:sp>
      <p:sp>
        <p:nvSpPr>
          <p:cNvPr id="200" name="Google Shape;200;p13"/>
          <p:cNvSpPr txBox="1"/>
          <p:nvPr/>
        </p:nvSpPr>
        <p:spPr>
          <a:xfrm>
            <a:off x="10054985" y="2644020"/>
            <a:ext cx="7719000" cy="80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55651" marR="0" lvl="1" indent="-3778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Arial"/>
              <a:buChar char="•"/>
            </a:pPr>
            <a:r>
              <a:rPr lang="en-US" sz="35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Undergraduate Programme in Political Science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55650" marR="0" lvl="1" indent="-3778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Arial"/>
              <a:buChar char="•"/>
            </a:pPr>
            <a:r>
              <a:rPr lang="en-US" sz="35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Undergraduate Programme in International Relations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55651" marR="0" lvl="1" indent="-3778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Arial"/>
              <a:buChar char="•"/>
            </a:pPr>
            <a:r>
              <a:rPr lang="en-US" sz="35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European Politics and Economics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755650" marR="0" lvl="1" indent="-3778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Arial"/>
              <a:buChar char="•"/>
            </a:pPr>
            <a:r>
              <a:rPr lang="en-US" sz="35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Graduate Programme in International Relations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55650" marR="0" lvl="1" indent="-3778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Arial"/>
              <a:buChar char="•"/>
            </a:pPr>
            <a:r>
              <a:rPr lang="en-US" sz="35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Graduate Programme in Political Science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1" name="Google Shape;201;p13"/>
          <p:cNvCxnSpPr/>
          <p:nvPr/>
        </p:nvCxnSpPr>
        <p:spPr>
          <a:xfrm>
            <a:off x="9540989" y="6550398"/>
            <a:ext cx="6320400" cy="0"/>
          </a:xfrm>
          <a:prstGeom prst="straightConnector1">
            <a:avLst/>
          </a:pr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2" name="Google Shape;202;p13"/>
          <p:cNvSpPr txBox="1"/>
          <p:nvPr/>
        </p:nvSpPr>
        <p:spPr>
          <a:xfrm>
            <a:off x="9890573" y="219958"/>
            <a:ext cx="8047800" cy="19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99"/>
              <a:buFont typeface="Arial"/>
              <a:buNone/>
            </a:pPr>
            <a:r>
              <a:rPr lang="en-US" sz="5199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Full-time Programmes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52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 English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876"/>
          <a:stretch/>
        </p:blipFill>
        <p:spPr>
          <a:xfrm>
            <a:off x="0" y="0"/>
            <a:ext cx="7605116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25424" y="0"/>
            <a:ext cx="873054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4"/>
          <p:cNvSpPr/>
          <p:nvPr/>
        </p:nvSpPr>
        <p:spPr>
          <a:xfrm>
            <a:off x="-1141900" y="3050"/>
            <a:ext cx="8743446" cy="10288463"/>
          </a:xfrm>
          <a:custGeom>
            <a:avLst/>
            <a:gdLst/>
            <a:ahLst/>
            <a:cxnLst/>
            <a:rect l="l" t="t" r="r" b="b"/>
            <a:pathLst>
              <a:path w="2958865" h="4572650" extrusionOk="0">
                <a:moveTo>
                  <a:pt x="0" y="0"/>
                </a:moveTo>
                <a:lnTo>
                  <a:pt x="2958865" y="0"/>
                </a:lnTo>
                <a:lnTo>
                  <a:pt x="2958865" y="4572650"/>
                </a:lnTo>
                <a:lnTo>
                  <a:pt x="0" y="4572650"/>
                </a:lnTo>
                <a:close/>
              </a:path>
            </a:pathLst>
          </a:custGeom>
          <a:solidFill>
            <a:srgbClr val="2D5B8C">
              <a:alpha val="69411"/>
            </a:srgbClr>
          </a:solidFill>
          <a:ln>
            <a:noFill/>
          </a:ln>
        </p:spPr>
      </p:sp>
      <p:sp>
        <p:nvSpPr>
          <p:cNvPr id="210" name="Google Shape;210;p14"/>
          <p:cNvSpPr txBox="1"/>
          <p:nvPr/>
        </p:nvSpPr>
        <p:spPr>
          <a:xfrm>
            <a:off x="7762170" y="1414125"/>
            <a:ext cx="10302300" cy="86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17817" marR="0" lvl="1" indent="-308908" algn="l" rtl="0">
              <a:lnSpc>
                <a:spcPct val="109996"/>
              </a:lnSpc>
              <a:spcBef>
                <a:spcPts val="0"/>
              </a:spcBef>
              <a:spcAft>
                <a:spcPts val="0"/>
              </a:spcAft>
              <a:buClr>
                <a:srgbClr val="2D5B8C"/>
              </a:buClr>
              <a:buSzPts val="2861"/>
              <a:buFont typeface="Lato"/>
              <a:buChar char="•"/>
            </a:pPr>
            <a:r>
              <a:rPr lang="en-US" sz="2861" b="0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3-year first-cycle (BA)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1"/>
              <a:buFont typeface="Arial"/>
              <a:buNone/>
            </a:pPr>
            <a:endParaRPr sz="2861" b="0" i="0" u="none" strike="noStrike" cap="none">
              <a:solidFill>
                <a:srgbClr val="2D5B8C"/>
              </a:solidFill>
              <a:latin typeface="Lato"/>
              <a:ea typeface="Lato"/>
              <a:cs typeface="Lato"/>
              <a:sym typeface="Lato"/>
            </a:endParaRPr>
          </a:p>
          <a:p>
            <a:pPr marL="617817" marR="0" lvl="1" indent="-308908" algn="l" rtl="0">
              <a:lnSpc>
                <a:spcPct val="109996"/>
              </a:lnSpc>
              <a:spcBef>
                <a:spcPts val="0"/>
              </a:spcBef>
              <a:spcAft>
                <a:spcPts val="0"/>
              </a:spcAft>
              <a:buClr>
                <a:srgbClr val="2D5B8C"/>
              </a:buClr>
              <a:buSzPts val="2861"/>
              <a:buFont typeface="Lato"/>
              <a:buChar char="•"/>
            </a:pPr>
            <a:r>
              <a:rPr lang="en-US" sz="2861" b="0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2-year second-cycle (MA)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1"/>
              <a:buFont typeface="Arial"/>
              <a:buNone/>
            </a:pPr>
            <a:endParaRPr sz="2861" b="0" i="0" u="none" strike="noStrike" cap="none">
              <a:solidFill>
                <a:srgbClr val="2D5B8C"/>
              </a:solidFill>
              <a:latin typeface="Lato"/>
              <a:ea typeface="Lato"/>
              <a:cs typeface="Lato"/>
              <a:sym typeface="Lato"/>
            </a:endParaRPr>
          </a:p>
          <a:p>
            <a:pPr marL="617817" marR="0" lvl="1" indent="-308908" algn="l" rtl="0">
              <a:lnSpc>
                <a:spcPct val="109996"/>
              </a:lnSpc>
              <a:spcBef>
                <a:spcPts val="0"/>
              </a:spcBef>
              <a:spcAft>
                <a:spcPts val="0"/>
              </a:spcAft>
              <a:buClr>
                <a:srgbClr val="2D5B8C"/>
              </a:buClr>
              <a:buSzPts val="2861"/>
              <a:buFont typeface="Lato"/>
              <a:buChar char="•"/>
            </a:pPr>
            <a:r>
              <a:rPr lang="en-US" sz="2861" b="0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The tuition fee is 3 400 EUR/per year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1"/>
              <a:buFont typeface="Arial"/>
              <a:buNone/>
            </a:pPr>
            <a:endParaRPr sz="2861" b="0" i="0" u="none" strike="noStrike" cap="none">
              <a:solidFill>
                <a:srgbClr val="2D5B8C"/>
              </a:solidFill>
              <a:latin typeface="Lato"/>
              <a:ea typeface="Lato"/>
              <a:cs typeface="Lato"/>
              <a:sym typeface="Lato"/>
            </a:endParaRPr>
          </a:p>
          <a:p>
            <a:pPr marL="617817" marR="0" lvl="1" indent="-308908" algn="l" rtl="0">
              <a:lnSpc>
                <a:spcPct val="109996"/>
              </a:lnSpc>
              <a:spcBef>
                <a:spcPts val="0"/>
              </a:spcBef>
              <a:spcAft>
                <a:spcPts val="0"/>
              </a:spcAft>
              <a:buClr>
                <a:srgbClr val="2D5B8C"/>
              </a:buClr>
              <a:buSzPts val="2861"/>
              <a:buFont typeface="Lato"/>
              <a:buChar char="•"/>
            </a:pPr>
            <a:r>
              <a:rPr lang="en-US" sz="2861" b="0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Fully English-speaking programmes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1"/>
              <a:buFont typeface="Arial"/>
              <a:buNone/>
            </a:pPr>
            <a:endParaRPr sz="2861" b="0" i="0" u="none" strike="noStrike" cap="none">
              <a:solidFill>
                <a:srgbClr val="2D5B8C"/>
              </a:solidFill>
              <a:latin typeface="Lato"/>
              <a:ea typeface="Lato"/>
              <a:cs typeface="Lato"/>
              <a:sym typeface="Lato"/>
            </a:endParaRPr>
          </a:p>
          <a:p>
            <a:pPr marL="617817" marR="0" lvl="1" indent="-308908" algn="l" rtl="0">
              <a:lnSpc>
                <a:spcPct val="109996"/>
              </a:lnSpc>
              <a:spcBef>
                <a:spcPts val="0"/>
              </a:spcBef>
              <a:spcAft>
                <a:spcPts val="0"/>
              </a:spcAft>
              <a:buClr>
                <a:srgbClr val="2D5B8C"/>
              </a:buClr>
              <a:buSzPts val="2861"/>
              <a:buFont typeface="Lato"/>
              <a:buChar char="•"/>
            </a:pPr>
            <a:r>
              <a:rPr lang="en-US" sz="2861" b="0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Selected students can complete a part of the studies abroad thanks to the Erasmus+ exchange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1"/>
              <a:buFont typeface="Arial"/>
              <a:buNone/>
            </a:pPr>
            <a:endParaRPr sz="2861" b="0" i="0" u="none" strike="noStrike" cap="none">
              <a:solidFill>
                <a:srgbClr val="2D5B8C"/>
              </a:solidFill>
              <a:latin typeface="Lato"/>
              <a:ea typeface="Lato"/>
              <a:cs typeface="Lato"/>
              <a:sym typeface="Lato"/>
            </a:endParaRPr>
          </a:p>
          <a:p>
            <a:pPr marL="617817" marR="0" lvl="1" indent="-308908" algn="l" rtl="0">
              <a:lnSpc>
                <a:spcPct val="109996"/>
              </a:lnSpc>
              <a:spcBef>
                <a:spcPts val="0"/>
              </a:spcBef>
              <a:spcAft>
                <a:spcPts val="0"/>
              </a:spcAft>
              <a:buClr>
                <a:srgbClr val="2D5B8C"/>
              </a:buClr>
              <a:buSzPts val="2861"/>
              <a:buFont typeface="Lato"/>
              <a:buChar char="•"/>
            </a:pPr>
            <a:r>
              <a:rPr lang="en-US" sz="2861" b="0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Opportunity to get a double diploma 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1"/>
              <a:buFont typeface="Arial"/>
              <a:buNone/>
            </a:pPr>
            <a:r>
              <a:rPr lang="en-US" sz="2861" b="0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      (e.g. Kyungpook National University)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1"/>
              <a:buFont typeface="Arial"/>
              <a:buNone/>
            </a:pPr>
            <a:endParaRPr sz="2861" b="0" i="0" u="none" strike="noStrike" cap="none">
              <a:solidFill>
                <a:srgbClr val="2D5B8C"/>
              </a:solidFill>
              <a:latin typeface="Lato"/>
              <a:ea typeface="Lato"/>
              <a:cs typeface="Lato"/>
              <a:sym typeface="Lato"/>
            </a:endParaRPr>
          </a:p>
          <a:p>
            <a:pPr marL="617818" marR="0" lvl="1" indent="-308909" algn="l" rtl="0">
              <a:lnSpc>
                <a:spcPct val="109996"/>
              </a:lnSpc>
              <a:spcBef>
                <a:spcPts val="0"/>
              </a:spcBef>
              <a:spcAft>
                <a:spcPts val="0"/>
              </a:spcAft>
              <a:buClr>
                <a:srgbClr val="2D5B8C"/>
              </a:buClr>
              <a:buSzPts val="2861"/>
              <a:buFont typeface="Lato"/>
              <a:buChar char="•"/>
            </a:pPr>
            <a:r>
              <a:rPr lang="en-US" sz="2861" b="0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Lectures and workshops with visiting professors 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1"/>
              <a:buFont typeface="Arial"/>
              <a:buNone/>
            </a:pPr>
            <a:r>
              <a:rPr lang="en-US" sz="2861" b="0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      (e.g. University of Oxford, Heidelberg University, University 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1"/>
              <a:buFont typeface="Arial"/>
              <a:buNone/>
            </a:pPr>
            <a:r>
              <a:rPr lang="en-US" sz="2861" b="0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       of Chicago, Fudan University, Sichuan University, University  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1"/>
              <a:buFont typeface="Arial"/>
              <a:buNone/>
            </a:pPr>
            <a:r>
              <a:rPr lang="en-US" sz="2861" b="0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       of Haifa, Cornell University)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1" name="Google Shape;211;p14"/>
          <p:cNvSpPr txBox="1"/>
          <p:nvPr/>
        </p:nvSpPr>
        <p:spPr>
          <a:xfrm>
            <a:off x="7856400" y="103400"/>
            <a:ext cx="101358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58"/>
              <a:buFont typeface="Arial"/>
              <a:buNone/>
            </a:pPr>
            <a:r>
              <a:rPr lang="en-US" sz="7158" b="1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About the programmes: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 txBox="1"/>
          <p:nvPr/>
        </p:nvSpPr>
        <p:spPr>
          <a:xfrm>
            <a:off x="6158234" y="6799653"/>
            <a:ext cx="5720060" cy="63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55"/>
              <a:buFont typeface="Arial"/>
              <a:buNone/>
            </a:pPr>
            <a:r>
              <a:rPr lang="en-US" sz="3655" b="1" i="0" u="none" strike="noStrike" cap="none">
                <a:solidFill>
                  <a:srgbClr val="004C81"/>
                </a:solidFill>
                <a:latin typeface="Lato"/>
                <a:ea typeface="Lato"/>
                <a:cs typeface="Lato"/>
                <a:sym typeface="Lato"/>
              </a:rPr>
              <a:t>www.wnpism.uw.edu.pl/en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1065" y="4386298"/>
            <a:ext cx="1593304" cy="1593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8554" y="4386298"/>
            <a:ext cx="1593304" cy="1593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928" y="4401787"/>
            <a:ext cx="1577815" cy="15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6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4096" y="4401787"/>
            <a:ext cx="1608793" cy="1608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6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8154" y="4401787"/>
            <a:ext cx="1710362" cy="1599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6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39001" y="7817664"/>
            <a:ext cx="2151624" cy="215162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6"/>
          <p:cNvSpPr txBox="1"/>
          <p:nvPr/>
        </p:nvSpPr>
        <p:spPr>
          <a:xfrm>
            <a:off x="12193502" y="4596546"/>
            <a:ext cx="3287803" cy="1058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1"/>
              <a:buFont typeface="Arial"/>
              <a:buNone/>
            </a:pPr>
            <a:r>
              <a:rPr lang="en-US" sz="6201" b="1" i="0" u="none" strike="noStrike" cap="none">
                <a:solidFill>
                  <a:srgbClr val="004C81"/>
                </a:solidFill>
                <a:latin typeface="Lato"/>
                <a:ea typeface="Lato"/>
                <a:cs typeface="Lato"/>
                <a:sym typeface="Lato"/>
              </a:rPr>
              <a:t>/ wnpism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6"/>
          <p:cNvSpPr txBox="1"/>
          <p:nvPr/>
        </p:nvSpPr>
        <p:spPr>
          <a:xfrm>
            <a:off x="464552" y="2721865"/>
            <a:ext cx="17390355" cy="1403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2"/>
              <a:buFont typeface="Arial"/>
              <a:buNone/>
            </a:pPr>
            <a:r>
              <a:rPr lang="en-US" sz="8202" b="1" i="0" u="none" strike="noStrike" cap="none">
                <a:solidFill>
                  <a:srgbClr val="004C81"/>
                </a:solidFill>
                <a:latin typeface="Lato"/>
                <a:ea typeface="Lato"/>
                <a:cs typeface="Lato"/>
                <a:sym typeface="Lato"/>
              </a:rPr>
              <a:t>See You at the University of Warsaw!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6"/>
          <p:cNvSpPr txBox="1"/>
          <p:nvPr/>
        </p:nvSpPr>
        <p:spPr>
          <a:xfrm>
            <a:off x="5498492" y="7909361"/>
            <a:ext cx="7711669" cy="787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55"/>
              <a:buFont typeface="Arial"/>
              <a:buNone/>
            </a:pPr>
            <a:r>
              <a:rPr lang="en-US" sz="3655" b="0" i="0" u="none" strike="noStrike" cap="none" dirty="0" smtClean="0">
                <a:solidFill>
                  <a:srgbClr val="004C81"/>
                </a:solidFill>
                <a:latin typeface="Lato"/>
                <a:ea typeface="Lato"/>
                <a:cs typeface="Lato"/>
                <a:sym typeface="Lato"/>
              </a:rPr>
              <a:t>www.cooperation.wnpism.uw.edu.pl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6"/>
          <p:cNvSpPr txBox="1"/>
          <p:nvPr/>
        </p:nvSpPr>
        <p:spPr>
          <a:xfrm>
            <a:off x="5715261" y="7354507"/>
            <a:ext cx="7144705" cy="787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55"/>
              <a:buFont typeface="Arial"/>
              <a:buNone/>
            </a:pPr>
            <a:r>
              <a:rPr lang="en-US" sz="3655" b="0" i="0" u="none" strike="noStrike" cap="none" dirty="0">
                <a:solidFill>
                  <a:srgbClr val="004C81"/>
                </a:solidFill>
                <a:latin typeface="Lato"/>
                <a:ea typeface="Lato"/>
                <a:cs typeface="Lato"/>
                <a:sym typeface="Lato"/>
              </a:rPr>
              <a:t>www.admission.wnpism.uw.edu.pl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16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354500"/>
            <a:ext cx="3671850" cy="29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6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4616150" y="0"/>
            <a:ext cx="3671850" cy="295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/>
          <p:nvPr/>
        </p:nvSpPr>
        <p:spPr>
          <a:xfrm>
            <a:off x="7777675" y="-2"/>
            <a:ext cx="9845104" cy="9962156"/>
          </a:xfrm>
          <a:custGeom>
            <a:avLst/>
            <a:gdLst/>
            <a:ahLst/>
            <a:cxnLst/>
            <a:rect l="l" t="t" r="r" b="b"/>
            <a:pathLst>
              <a:path w="5765800" h="7003273" extrusionOk="0">
                <a:moveTo>
                  <a:pt x="5765800" y="0"/>
                </a:moveTo>
                <a:lnTo>
                  <a:pt x="5765800" y="7003273"/>
                </a:lnTo>
                <a:lnTo>
                  <a:pt x="2881630" y="6015213"/>
                </a:lnTo>
                <a:lnTo>
                  <a:pt x="0" y="7003273"/>
                </a:lnTo>
                <a:lnTo>
                  <a:pt x="3810" y="4796039"/>
                </a:lnTo>
                <a:lnTo>
                  <a:pt x="8890" y="901594"/>
                </a:lnTo>
                <a:lnTo>
                  <a:pt x="10160" y="0"/>
                </a:lnTo>
                <a:lnTo>
                  <a:pt x="5765800" y="0"/>
                </a:lnTo>
                <a:close/>
              </a:path>
            </a:pathLst>
          </a:custGeom>
          <a:solidFill>
            <a:srgbClr val="2D5B8C">
              <a:alpha val="89411"/>
            </a:srgbClr>
          </a:solidFill>
          <a:ln>
            <a:noFill/>
          </a:ln>
        </p:spPr>
      </p:sp>
      <p:sp>
        <p:nvSpPr>
          <p:cNvPr id="100" name="Google Shape;100;p2"/>
          <p:cNvSpPr txBox="1"/>
          <p:nvPr/>
        </p:nvSpPr>
        <p:spPr>
          <a:xfrm>
            <a:off x="8447704" y="410606"/>
            <a:ext cx="8501700" cy="1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64"/>
              <a:buFont typeface="Arial"/>
              <a:buNone/>
            </a:pPr>
            <a:r>
              <a:rPr lang="en-US" sz="6564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University of Warsaw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8169945" y="1981151"/>
            <a:ext cx="9057300" cy="60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71577" marR="0" lvl="1" indent="-335786" algn="just" rtl="0">
              <a:lnSpc>
                <a:spcPct val="12601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10"/>
              <a:buFont typeface="Arial"/>
              <a:buChar char="•"/>
            </a:pPr>
            <a:r>
              <a:rPr lang="en-US" sz="311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Founded in </a:t>
            </a:r>
            <a:r>
              <a:rPr lang="en-US" sz="311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1816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6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671576" marR="0" lvl="1" indent="-335787" algn="just" rtl="0">
              <a:lnSpc>
                <a:spcPct val="12601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10"/>
              <a:buFont typeface="Arial"/>
              <a:buChar char="•"/>
            </a:pPr>
            <a:r>
              <a:rPr lang="en-US" sz="311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University of Warsaw is among </a:t>
            </a:r>
            <a:r>
              <a:rPr lang="en-US" sz="311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top 3% of the world’s best universities</a:t>
            </a:r>
            <a:r>
              <a:rPr lang="en-US" sz="311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(Shanghai Ranking)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6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671577" marR="0" lvl="1" indent="-335787" algn="just" rtl="0">
              <a:lnSpc>
                <a:spcPct val="12601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10"/>
              <a:buFont typeface="Arial"/>
              <a:buChar char="•"/>
            </a:pPr>
            <a:r>
              <a:rPr lang="en-US" sz="311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largest</a:t>
            </a:r>
            <a:r>
              <a:rPr lang="en-US" sz="311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University in Central Europe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6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lnSpc>
                <a:spcPct val="126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10"/>
              <a:buFont typeface="Arial"/>
              <a:buNone/>
            </a:pPr>
            <a:r>
              <a:rPr lang="en-US" sz="311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46 000</a:t>
            </a:r>
            <a:r>
              <a:rPr lang="en-US" sz="311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students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6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10"/>
              <a:buFont typeface="Arial"/>
              <a:buNone/>
            </a:pPr>
            <a:r>
              <a:rPr lang="en-US" sz="311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3 200</a:t>
            </a:r>
            <a:r>
              <a:rPr lang="en-US" sz="311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doctoral students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6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10"/>
              <a:buFont typeface="Arial"/>
              <a:buNone/>
            </a:pPr>
            <a:r>
              <a:rPr lang="en-US" sz="311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7 200</a:t>
            </a:r>
            <a:r>
              <a:rPr lang="en-US" sz="311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employees, including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6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10"/>
              <a:buFont typeface="Arial"/>
              <a:buNone/>
            </a:pPr>
            <a:r>
              <a:rPr lang="en-US" sz="311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3 700</a:t>
            </a:r>
            <a:r>
              <a:rPr lang="en-US" sz="311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academic teachers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6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671577" marR="0" lvl="1" indent="-335786" algn="just" rtl="0">
              <a:lnSpc>
                <a:spcPct val="12601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10"/>
              <a:buFont typeface="Arial"/>
              <a:buChar char="•"/>
            </a:pPr>
            <a:r>
              <a:rPr lang="en-US" sz="311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4 Doctoral Schools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/>
          <p:nvPr/>
        </p:nvSpPr>
        <p:spPr>
          <a:xfrm>
            <a:off x="8119400" y="0"/>
            <a:ext cx="9845104" cy="9857107"/>
          </a:xfrm>
          <a:custGeom>
            <a:avLst/>
            <a:gdLst/>
            <a:ahLst/>
            <a:cxnLst/>
            <a:rect l="l" t="t" r="r" b="b"/>
            <a:pathLst>
              <a:path w="5765800" h="7003273" extrusionOk="0">
                <a:moveTo>
                  <a:pt x="5765800" y="0"/>
                </a:moveTo>
                <a:lnTo>
                  <a:pt x="5765800" y="7003273"/>
                </a:lnTo>
                <a:lnTo>
                  <a:pt x="2881630" y="6015213"/>
                </a:lnTo>
                <a:lnTo>
                  <a:pt x="0" y="7003273"/>
                </a:lnTo>
                <a:lnTo>
                  <a:pt x="3810" y="4796039"/>
                </a:lnTo>
                <a:lnTo>
                  <a:pt x="8890" y="901594"/>
                </a:lnTo>
                <a:lnTo>
                  <a:pt x="10160" y="0"/>
                </a:lnTo>
                <a:lnTo>
                  <a:pt x="5765800" y="0"/>
                </a:lnTo>
                <a:close/>
              </a:path>
            </a:pathLst>
          </a:custGeom>
          <a:solidFill>
            <a:srgbClr val="2D5B8C">
              <a:alpha val="89411"/>
            </a:srgbClr>
          </a:solidFill>
          <a:ln>
            <a:noFill/>
          </a:ln>
        </p:spPr>
      </p:sp>
      <p:sp>
        <p:nvSpPr>
          <p:cNvPr id="108" name="Google Shape;108;p3"/>
          <p:cNvSpPr txBox="1"/>
          <p:nvPr/>
        </p:nvSpPr>
        <p:spPr>
          <a:xfrm>
            <a:off x="8789493" y="549958"/>
            <a:ext cx="8501560" cy="113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64"/>
              <a:buFont typeface="Arial"/>
              <a:buNone/>
            </a:pPr>
            <a:r>
              <a:rPr lang="en-US" sz="6564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University of Warsaw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8511659" y="2398717"/>
            <a:ext cx="9057227" cy="4407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71576" marR="0" lvl="1" indent="-335787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10"/>
              <a:buFont typeface="Arial"/>
              <a:buChar char="•"/>
            </a:pPr>
            <a:r>
              <a:rPr lang="en-US" sz="311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6 Noble Prizes </a:t>
            </a:r>
            <a:r>
              <a:rPr lang="en-US" sz="311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(Olga Tokarczuk in 2019)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10"/>
              <a:buFont typeface="Arial"/>
              <a:buNone/>
            </a:pPr>
            <a:endParaRPr sz="311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671576" marR="0" lvl="1" indent="-335787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10"/>
              <a:buFont typeface="Arial"/>
              <a:buChar char="•"/>
            </a:pPr>
            <a:r>
              <a:rPr lang="en-US" sz="311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24 Faculties</a:t>
            </a:r>
            <a:r>
              <a:rPr lang="en-US" sz="311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en-US" sz="311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over 30 Research Units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10"/>
              <a:buFont typeface="Arial"/>
              <a:buNone/>
            </a:pPr>
            <a:endParaRPr sz="311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671576" marR="0" lvl="1" indent="-335787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10"/>
              <a:buFont typeface="Arial"/>
              <a:buChar char="•"/>
            </a:pPr>
            <a:r>
              <a:rPr lang="en-US" sz="311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Cooperation with over </a:t>
            </a:r>
            <a:r>
              <a:rPr lang="en-US" sz="311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800 foreign entities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10"/>
              <a:buFont typeface="Arial"/>
              <a:buNone/>
            </a:pPr>
            <a:endParaRPr sz="311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671577" marR="0" lvl="1" indent="-335786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10"/>
              <a:buFont typeface="Arial"/>
              <a:buChar char="•"/>
            </a:pPr>
            <a:r>
              <a:rPr lang="en-US" sz="311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1 600</a:t>
            </a:r>
            <a:r>
              <a:rPr lang="en-US" sz="311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scientific projects financed with Polish and international grants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/>
          <p:nvPr/>
        </p:nvSpPr>
        <p:spPr>
          <a:xfrm>
            <a:off x="8119400" y="0"/>
            <a:ext cx="9845104" cy="9857107"/>
          </a:xfrm>
          <a:custGeom>
            <a:avLst/>
            <a:gdLst/>
            <a:ahLst/>
            <a:cxnLst/>
            <a:rect l="l" t="t" r="r" b="b"/>
            <a:pathLst>
              <a:path w="5765800" h="7003273" extrusionOk="0">
                <a:moveTo>
                  <a:pt x="5765800" y="0"/>
                </a:moveTo>
                <a:lnTo>
                  <a:pt x="5765800" y="7003273"/>
                </a:lnTo>
                <a:lnTo>
                  <a:pt x="2881630" y="6015213"/>
                </a:lnTo>
                <a:lnTo>
                  <a:pt x="0" y="7003273"/>
                </a:lnTo>
                <a:lnTo>
                  <a:pt x="3810" y="4796039"/>
                </a:lnTo>
                <a:lnTo>
                  <a:pt x="8890" y="901594"/>
                </a:lnTo>
                <a:lnTo>
                  <a:pt x="10160" y="0"/>
                </a:lnTo>
                <a:lnTo>
                  <a:pt x="5765800" y="0"/>
                </a:lnTo>
                <a:close/>
              </a:path>
            </a:pathLst>
          </a:custGeom>
          <a:solidFill>
            <a:srgbClr val="2D5B8C">
              <a:alpha val="89411"/>
            </a:srgbClr>
          </a:solidFill>
          <a:ln>
            <a:noFill/>
          </a:ln>
        </p:spPr>
      </p:sp>
      <p:sp>
        <p:nvSpPr>
          <p:cNvPr id="116" name="Google Shape;116;p4"/>
          <p:cNvSpPr txBox="1"/>
          <p:nvPr/>
        </p:nvSpPr>
        <p:spPr>
          <a:xfrm>
            <a:off x="8789493" y="549958"/>
            <a:ext cx="8501560" cy="113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64"/>
              <a:buFont typeface="Arial"/>
              <a:buNone/>
            </a:pPr>
            <a:r>
              <a:rPr lang="en-US" sz="6564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University of Warsaw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8486066" y="2335897"/>
            <a:ext cx="9108300" cy="46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94804" marR="0" lvl="1" indent="-347402" algn="just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18"/>
              <a:buFont typeface="Arial"/>
              <a:buChar char="•"/>
            </a:pPr>
            <a:r>
              <a:rPr lang="en-US" sz="3218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Over 100 BA/MA</a:t>
            </a:r>
            <a:r>
              <a:rPr lang="en-US" sz="3218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programmes</a:t>
            </a:r>
            <a:endParaRPr sz="140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18"/>
              <a:buFont typeface="Arial"/>
              <a:buNone/>
            </a:pPr>
            <a:endParaRPr sz="3218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694804" marR="0" lvl="1" indent="-347402" algn="just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18"/>
              <a:buFont typeface="Arial"/>
              <a:buChar char="•"/>
            </a:pPr>
            <a:r>
              <a:rPr lang="en-US" sz="3218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27 English-language</a:t>
            </a:r>
            <a:r>
              <a:rPr lang="en-US" sz="3218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programmes</a:t>
            </a:r>
            <a:endParaRPr sz="140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18"/>
              <a:buFont typeface="Arial"/>
              <a:buNone/>
            </a:pPr>
            <a:endParaRPr sz="3218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694804" marR="0" lvl="1" indent="-347402" algn="just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18"/>
              <a:buFont typeface="Arial"/>
              <a:buChar char="•"/>
            </a:pPr>
            <a:r>
              <a:rPr lang="en-US" sz="3218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120 postgraduate</a:t>
            </a:r>
            <a:r>
              <a:rPr lang="en-US" sz="3218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programmes (ie. MBA, LLM)</a:t>
            </a:r>
            <a:endParaRPr sz="140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18"/>
              <a:buFont typeface="Arial"/>
              <a:buNone/>
            </a:pPr>
            <a:endParaRPr sz="3218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694804" marR="0" lvl="1" indent="-347402" algn="just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18"/>
              <a:buFont typeface="Arial"/>
              <a:buChar char="•"/>
            </a:pPr>
            <a:r>
              <a:rPr lang="en-US" sz="3218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10 000 outgoing</a:t>
            </a:r>
            <a:r>
              <a:rPr lang="en-US" sz="3218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students per year</a:t>
            </a:r>
            <a:endParaRPr sz="140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/>
          <p:nvPr/>
        </p:nvSpPr>
        <p:spPr>
          <a:xfrm>
            <a:off x="0" y="0"/>
            <a:ext cx="8743446" cy="10287164"/>
          </a:xfrm>
          <a:custGeom>
            <a:avLst/>
            <a:gdLst/>
            <a:ahLst/>
            <a:cxnLst/>
            <a:rect l="l" t="t" r="r" b="b"/>
            <a:pathLst>
              <a:path w="2958865" h="3547298" extrusionOk="0">
                <a:moveTo>
                  <a:pt x="0" y="0"/>
                </a:moveTo>
                <a:lnTo>
                  <a:pt x="2958865" y="0"/>
                </a:lnTo>
                <a:lnTo>
                  <a:pt x="2958865" y="3547298"/>
                </a:lnTo>
                <a:lnTo>
                  <a:pt x="0" y="3547298"/>
                </a:lnTo>
                <a:close/>
              </a:path>
            </a:pathLst>
          </a:custGeom>
          <a:solidFill>
            <a:srgbClr val="2D5B8C">
              <a:alpha val="89411"/>
            </a:srgbClr>
          </a:solidFill>
          <a:ln>
            <a:noFill/>
          </a:ln>
        </p:spPr>
      </p:sp>
      <p:sp>
        <p:nvSpPr>
          <p:cNvPr id="124" name="Google Shape;124;p5"/>
          <p:cNvSpPr txBox="1"/>
          <p:nvPr/>
        </p:nvSpPr>
        <p:spPr>
          <a:xfrm>
            <a:off x="349584" y="453468"/>
            <a:ext cx="8047843" cy="181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52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Faculty of Political Science and International Studies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349584" y="2870478"/>
            <a:ext cx="7719000" cy="7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55650" marR="0" lvl="1" indent="-3778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Arial"/>
              <a:buChar char="•"/>
            </a:pPr>
            <a:r>
              <a:rPr lang="en-US" sz="35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biggest number of </a:t>
            </a:r>
            <a:r>
              <a:rPr lang="en-US" sz="35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foreign students</a:t>
            </a:r>
            <a:r>
              <a:rPr lang="en-US" sz="35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in Poland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755650" marR="0" lvl="1" indent="-3778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Arial"/>
              <a:buChar char="•"/>
            </a:pPr>
            <a:r>
              <a:rPr lang="en-US" sz="35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largest</a:t>
            </a:r>
            <a:r>
              <a:rPr lang="en-US" sz="35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Faculty at the University of Warsaw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755650" marR="0" lvl="1" indent="-3778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Arial"/>
              <a:buChar char="•"/>
            </a:pPr>
            <a:r>
              <a:rPr lang="en-US" sz="35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Located in the heart of </a:t>
            </a:r>
            <a:r>
              <a:rPr lang="en-US" sz="35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Warsaw Old Town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755650" marR="0" lvl="1" indent="-37782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Arial"/>
              <a:buChar char="•"/>
            </a:pPr>
            <a:r>
              <a:rPr lang="en-US" sz="35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More than</a:t>
            </a:r>
            <a:r>
              <a:rPr lang="en-US" sz="35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200 agreements </a:t>
            </a:r>
            <a:r>
              <a:rPr lang="en-US" sz="35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with universities worldwide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"/>
          <p:cNvSpPr/>
          <p:nvPr/>
        </p:nvSpPr>
        <p:spPr>
          <a:xfrm>
            <a:off x="0" y="0"/>
            <a:ext cx="8743446" cy="10287164"/>
          </a:xfrm>
          <a:custGeom>
            <a:avLst/>
            <a:gdLst/>
            <a:ahLst/>
            <a:cxnLst/>
            <a:rect l="l" t="t" r="r" b="b"/>
            <a:pathLst>
              <a:path w="2958865" h="3547298" extrusionOk="0">
                <a:moveTo>
                  <a:pt x="0" y="0"/>
                </a:moveTo>
                <a:lnTo>
                  <a:pt x="2958865" y="0"/>
                </a:lnTo>
                <a:lnTo>
                  <a:pt x="2958865" y="3547298"/>
                </a:lnTo>
                <a:lnTo>
                  <a:pt x="0" y="3547298"/>
                </a:lnTo>
                <a:close/>
              </a:path>
            </a:pathLst>
          </a:custGeom>
          <a:solidFill>
            <a:srgbClr val="2D5B8C">
              <a:alpha val="89411"/>
            </a:srgbClr>
          </a:solidFill>
          <a:ln>
            <a:noFill/>
          </a:ln>
        </p:spPr>
      </p:sp>
      <p:sp>
        <p:nvSpPr>
          <p:cNvPr id="132" name="Google Shape;132;p6"/>
          <p:cNvSpPr txBox="1"/>
          <p:nvPr/>
        </p:nvSpPr>
        <p:spPr>
          <a:xfrm>
            <a:off x="334197" y="366930"/>
            <a:ext cx="8078617" cy="23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26"/>
              <a:buFont typeface="Arial"/>
              <a:buNone/>
            </a:pPr>
            <a:r>
              <a:rPr lang="en-US" sz="6826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5 fields of research</a:t>
            </a:r>
            <a:r>
              <a:rPr lang="en-US" sz="6826" b="0" i="0" u="none" strike="noStrike" cap="non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26"/>
              <a:buFont typeface="Arial"/>
              <a:buNone/>
            </a:pPr>
            <a:r>
              <a:rPr lang="en-US" sz="6826" b="0" i="0" u="none" strike="noStrike" cap="non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at the Faculty: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334197" y="3942116"/>
            <a:ext cx="6834000" cy="49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76513" marR="0" lvl="1" indent="-438254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59"/>
              <a:buFont typeface="Arial"/>
              <a:buChar char="•"/>
            </a:pPr>
            <a:r>
              <a:rPr lang="en-US" sz="4059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Political Science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876513" marR="0" lvl="1" indent="-438254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59"/>
              <a:buFont typeface="Arial"/>
              <a:buChar char="•"/>
            </a:pPr>
            <a:r>
              <a:rPr lang="en-US" sz="4059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International Relations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876513" marR="0" lvl="1" indent="-438254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59"/>
              <a:buFont typeface="Arial"/>
              <a:buChar char="•"/>
            </a:pPr>
            <a:r>
              <a:rPr lang="en-US" sz="4059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Social Policy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876513" marR="0" lvl="1" indent="-438254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59"/>
              <a:buFont typeface="Arial"/>
              <a:buChar char="•"/>
            </a:pPr>
            <a:r>
              <a:rPr lang="en-US" sz="4059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European Studies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876513" marR="0" lvl="1" indent="-438254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59"/>
              <a:buFont typeface="Arial"/>
              <a:buChar char="•"/>
            </a:pPr>
            <a:r>
              <a:rPr lang="en-US" sz="4059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Internal Security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/>
          <p:nvPr/>
        </p:nvSpPr>
        <p:spPr>
          <a:xfrm>
            <a:off x="3074389" y="22633"/>
            <a:ext cx="12139222" cy="1346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43"/>
              <a:buFont typeface="Arial"/>
              <a:buNone/>
            </a:pPr>
            <a:r>
              <a:rPr lang="en-US" sz="7843" b="1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Faculty structure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7"/>
          <p:cNvSpPr txBox="1"/>
          <p:nvPr/>
        </p:nvSpPr>
        <p:spPr>
          <a:xfrm>
            <a:off x="9144000" y="1986110"/>
            <a:ext cx="8919300" cy="7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10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29"/>
              <a:buFont typeface="Arial"/>
              <a:buNone/>
            </a:pPr>
            <a:r>
              <a:rPr lang="en-US" sz="2829" b="0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Department of Political History 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10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D5B8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10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29"/>
              <a:buFont typeface="Arial"/>
              <a:buNone/>
            </a:pPr>
            <a:r>
              <a:rPr lang="en-US" sz="2829" b="0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Department of Political Theory and Political Thought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10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D5B8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10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29"/>
              <a:buFont typeface="Arial"/>
              <a:buNone/>
            </a:pPr>
            <a:r>
              <a:rPr lang="en-US" sz="2829" b="0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Department of Political Sociology and Political Marketing 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10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D5B8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10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29"/>
              <a:buFont typeface="Arial"/>
              <a:buNone/>
            </a:pPr>
            <a:r>
              <a:rPr lang="en-US" sz="2829" b="0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Department of Political Systems 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10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D5B8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10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29"/>
              <a:buFont typeface="Arial"/>
              <a:buNone/>
            </a:pPr>
            <a:r>
              <a:rPr lang="en-US" sz="2829" b="0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Department of State Sciences and Public Administration 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10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D5B8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10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29"/>
              <a:buFont typeface="Arial"/>
              <a:buNone/>
            </a:pPr>
            <a:r>
              <a:rPr lang="en-US" sz="2829" b="0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Department of European Union Policies 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10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D5B8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10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29"/>
              <a:buFont typeface="Arial"/>
              <a:buNone/>
            </a:pPr>
            <a:r>
              <a:rPr lang="en-US" sz="2829" b="0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Department of Law and European Union Institutions 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10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D5B8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10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29"/>
              <a:buFont typeface="Arial"/>
              <a:buNone/>
            </a:pPr>
            <a:r>
              <a:rPr lang="en-US" sz="2829" b="0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Department of Eastern Studies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34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29"/>
              <a:buFont typeface="Arial"/>
              <a:buNone/>
            </a:pPr>
            <a:endParaRPr sz="2829" b="0" i="0" u="none" strike="noStrike" cap="none">
              <a:solidFill>
                <a:srgbClr val="2D5B8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p7"/>
          <p:cNvSpPr txBox="1"/>
          <p:nvPr/>
        </p:nvSpPr>
        <p:spPr>
          <a:xfrm>
            <a:off x="456550" y="1986110"/>
            <a:ext cx="7992300" cy="7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10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29"/>
              <a:buFont typeface="Arial"/>
              <a:buNone/>
            </a:pPr>
            <a:r>
              <a:rPr lang="en-US" sz="2829" b="0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Department of Regional and Global Studies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10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D5B8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10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29"/>
              <a:buFont typeface="Arial"/>
              <a:buNone/>
            </a:pPr>
            <a:r>
              <a:rPr lang="en-US" sz="2829" b="0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Department of Strategic Studies and International Security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10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D5B8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10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29"/>
              <a:buFont typeface="Arial"/>
              <a:buNone/>
            </a:pPr>
            <a:r>
              <a:rPr lang="en-US" sz="2829" b="0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Department of Diplomacy and International Institutions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10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D5B8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10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29"/>
              <a:buFont typeface="Arial"/>
              <a:buNone/>
            </a:pPr>
            <a:r>
              <a:rPr lang="en-US" sz="2829" b="0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Department of Methodology of Political Science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10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D5B8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10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29"/>
              <a:buFont typeface="Arial"/>
              <a:buNone/>
            </a:pPr>
            <a:r>
              <a:rPr lang="en-US" sz="2829" b="0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Department of Internal Security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10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D5B8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10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29"/>
              <a:buFont typeface="Arial"/>
              <a:buNone/>
            </a:pPr>
            <a:r>
              <a:rPr lang="en-US" sz="2829" b="0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Department of Information Technology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10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D5B8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10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29"/>
              <a:buFont typeface="Arial"/>
              <a:buNone/>
            </a:pPr>
            <a:r>
              <a:rPr lang="en-US" sz="2829" b="0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Department of Labor System and Labor Market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10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D5B8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10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29"/>
              <a:buFont typeface="Arial"/>
              <a:buNone/>
            </a:pPr>
            <a:r>
              <a:rPr lang="en-US" sz="2829" b="0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Department of Social Policy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/>
          <p:nvPr/>
        </p:nvSpPr>
        <p:spPr>
          <a:xfrm>
            <a:off x="10003144" y="2756535"/>
            <a:ext cx="7611300" cy="6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1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5"/>
              <a:buFont typeface="Arial"/>
              <a:buNone/>
            </a:pPr>
            <a:r>
              <a:rPr lang="en-US" sz="3925" b="1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International Relations</a:t>
            </a:r>
            <a:endParaRPr sz="140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1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5"/>
              <a:buFont typeface="Arial"/>
              <a:buNone/>
            </a:pPr>
            <a:r>
              <a:rPr lang="en-US" sz="3925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“Stosunki Międzynarodowe”</a:t>
            </a:r>
            <a:endParaRPr sz="140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09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rgbClr val="2D5B8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1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5"/>
              <a:buFont typeface="Arial"/>
              <a:buNone/>
            </a:pPr>
            <a:r>
              <a:rPr lang="en-US" sz="3925" b="1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European Review</a:t>
            </a:r>
            <a:endParaRPr sz="140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1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5"/>
              <a:buFont typeface="Arial"/>
              <a:buNone/>
            </a:pPr>
            <a:r>
              <a:rPr lang="en-US" sz="3925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“Przegląd Europejski”</a:t>
            </a:r>
            <a:endParaRPr sz="140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09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rgbClr val="2D5B8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1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5"/>
              <a:buFont typeface="Arial"/>
              <a:buNone/>
            </a:pPr>
            <a:r>
              <a:rPr lang="en-US" sz="3925" b="1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Social Policy Issues</a:t>
            </a:r>
            <a:endParaRPr sz="140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1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5"/>
              <a:buFont typeface="Arial"/>
              <a:buNone/>
            </a:pPr>
            <a:r>
              <a:rPr lang="en-US" sz="3925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“Problemy Polityki Społecznej”</a:t>
            </a:r>
            <a:endParaRPr sz="140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09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rgbClr val="2D5B8C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1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5"/>
              <a:buFont typeface="Arial"/>
              <a:buNone/>
            </a:pPr>
            <a:r>
              <a:rPr lang="en-US" sz="3925" b="1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Political Science Studies</a:t>
            </a:r>
            <a:endParaRPr sz="140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21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5"/>
              <a:buFont typeface="Arial"/>
              <a:buNone/>
            </a:pPr>
            <a:r>
              <a:rPr lang="en-US" sz="3925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“Studia Politologiczne”</a:t>
            </a:r>
            <a:endParaRPr sz="140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6" name="Google Shape;146;p8"/>
          <p:cNvCxnSpPr/>
          <p:nvPr/>
        </p:nvCxnSpPr>
        <p:spPr>
          <a:xfrm rot="-5400000">
            <a:off x="5921692" y="5988368"/>
            <a:ext cx="6492240" cy="0"/>
          </a:xfrm>
          <a:prstGeom prst="straightConnector1">
            <a:avLst/>
          </a:prstGeom>
          <a:noFill/>
          <a:ln w="47625" cap="rnd" cmpd="sng">
            <a:solidFill>
              <a:srgbClr val="97A6C7"/>
            </a:solidFill>
            <a:prstDash val="solid"/>
            <a:round/>
            <a:headEnd type="diamond" w="lg" len="lg"/>
            <a:tailEnd type="diamond" w="lg" len="lg"/>
          </a:ln>
        </p:spPr>
      </p:cxnSp>
      <p:pic>
        <p:nvPicPr>
          <p:cNvPr id="147" name="Google Shape;147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1326" y="3075661"/>
            <a:ext cx="6347282" cy="597663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8"/>
          <p:cNvSpPr txBox="1"/>
          <p:nvPr/>
        </p:nvSpPr>
        <p:spPr>
          <a:xfrm>
            <a:off x="3074389" y="419962"/>
            <a:ext cx="12139222" cy="1346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43"/>
              <a:buFont typeface="Arial"/>
              <a:buNone/>
            </a:pPr>
            <a:r>
              <a:rPr lang="en-US" sz="7843" b="1" i="0" u="none" strike="noStrike" cap="none">
                <a:solidFill>
                  <a:srgbClr val="2D5B8C"/>
                </a:solidFill>
                <a:latin typeface="Lato"/>
                <a:ea typeface="Lato"/>
                <a:cs typeface="Lato"/>
                <a:sym typeface="Lato"/>
              </a:rPr>
              <a:t>Faculty Scientific Journals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3505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9"/>
          <p:cNvSpPr/>
          <p:nvPr/>
        </p:nvSpPr>
        <p:spPr>
          <a:xfrm>
            <a:off x="0" y="0"/>
            <a:ext cx="8743446" cy="10287164"/>
          </a:xfrm>
          <a:custGeom>
            <a:avLst/>
            <a:gdLst/>
            <a:ahLst/>
            <a:cxnLst/>
            <a:rect l="l" t="t" r="r" b="b"/>
            <a:pathLst>
              <a:path w="2958865" h="3547298" extrusionOk="0">
                <a:moveTo>
                  <a:pt x="0" y="0"/>
                </a:moveTo>
                <a:lnTo>
                  <a:pt x="2958865" y="0"/>
                </a:lnTo>
                <a:lnTo>
                  <a:pt x="2958865" y="3547298"/>
                </a:lnTo>
                <a:lnTo>
                  <a:pt x="0" y="3547298"/>
                </a:lnTo>
                <a:close/>
              </a:path>
            </a:pathLst>
          </a:custGeom>
          <a:solidFill>
            <a:srgbClr val="2D5B8C"/>
          </a:solidFill>
          <a:ln>
            <a:noFill/>
          </a:ln>
        </p:spPr>
      </p:sp>
      <p:sp>
        <p:nvSpPr>
          <p:cNvPr id="156" name="Google Shape;156;p9"/>
          <p:cNvSpPr txBox="1"/>
          <p:nvPr/>
        </p:nvSpPr>
        <p:spPr>
          <a:xfrm>
            <a:off x="255207" y="681024"/>
            <a:ext cx="8236597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International Cooperation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9"/>
          <p:cNvSpPr txBox="1"/>
          <p:nvPr/>
        </p:nvSpPr>
        <p:spPr>
          <a:xfrm>
            <a:off x="411804" y="2855695"/>
            <a:ext cx="7923403" cy="5868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28366" marR="0" lvl="1" indent="-464183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99"/>
              <a:buFont typeface="Arial"/>
              <a:buChar char="•"/>
            </a:pPr>
            <a:r>
              <a:rPr lang="en-US" sz="4299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130 </a:t>
            </a:r>
            <a:r>
              <a:rPr lang="en-US" sz="4299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Erasmus+ Agreements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99"/>
              <a:buFont typeface="Arial"/>
              <a:buNone/>
            </a:pPr>
            <a:endParaRPr sz="4299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928366" marR="0" lvl="1" indent="-464183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99"/>
              <a:buFont typeface="Arial"/>
              <a:buChar char="•"/>
            </a:pPr>
            <a:r>
              <a:rPr lang="en-US" sz="4299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25 </a:t>
            </a:r>
            <a:r>
              <a:rPr lang="en-US" sz="4299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Bilateral Agreements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99"/>
              <a:buFont typeface="Arial"/>
              <a:buNone/>
            </a:pPr>
            <a:endParaRPr sz="4299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928366" marR="0" lvl="1" indent="-464183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99"/>
              <a:buFont typeface="Arial"/>
              <a:buChar char="•"/>
            </a:pPr>
            <a:r>
              <a:rPr lang="en-US" sz="4299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400+ </a:t>
            </a:r>
            <a:r>
              <a:rPr lang="en-US" sz="4299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Foreign Students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99"/>
              <a:buFont typeface="Arial"/>
              <a:buNone/>
            </a:pPr>
            <a:endParaRPr sz="4299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928366" marR="0" lvl="1" indent="-464183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99"/>
              <a:buFont typeface="Arial"/>
              <a:buChar char="•"/>
            </a:pPr>
            <a:r>
              <a:rPr lang="en-US" sz="4299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200+ </a:t>
            </a:r>
            <a:r>
              <a:rPr lang="en-US" sz="4299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Scholars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95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99"/>
              <a:buFont typeface="Arial"/>
              <a:buNone/>
            </a:pPr>
            <a:endParaRPr sz="4299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Application>Microsoft Office PowerPoint</Application>
  <PresentationFormat>Niestandardowy</PresentationFormat>
  <Paragraphs>142</Paragraphs>
  <Slides>15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Lato</vt:lpstr>
      <vt:lpstr>Arial</vt:lpstr>
      <vt:lpstr>Arimo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lastModifiedBy>Jakub Nowotarski</cp:lastModifiedBy>
  <cp:revision>2</cp:revision>
  <dcterms:created xsi:type="dcterms:W3CDTF">2006-08-16T00:00:00Z</dcterms:created>
  <dcterms:modified xsi:type="dcterms:W3CDTF">2022-06-27T08:41:23Z</dcterms:modified>
</cp:coreProperties>
</file>